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398" r:id="rId3"/>
    <p:sldId id="403" r:id="rId4"/>
    <p:sldId id="392" r:id="rId5"/>
    <p:sldId id="344" r:id="rId6"/>
    <p:sldId id="402" r:id="rId7"/>
    <p:sldId id="401" r:id="rId8"/>
    <p:sldId id="393" r:id="rId9"/>
    <p:sldId id="394" r:id="rId10"/>
    <p:sldId id="395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2"/>
    <p:restoredTop sz="94648"/>
  </p:normalViewPr>
  <p:slideViewPr>
    <p:cSldViewPr snapToGrid="0">
      <p:cViewPr varScale="1">
        <p:scale>
          <a:sx n="111" d="100"/>
          <a:sy n="111" d="100"/>
        </p:scale>
        <p:origin x="22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B7060-6A9B-2143-BEC7-97867B8F1DEE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0BEED-9564-5843-8432-90E3791730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775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0BEED-9564-5843-8432-90E37917304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94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79449-B113-6096-63EC-6F6B654B4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E397D9-EDA8-9608-9654-1C3E6C99B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00C302-0D81-2908-01EC-32007AAF9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58044E-C014-FB0B-8A86-3C31893B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27FBF0-CEED-5DCC-8EA7-9ACB78EA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10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96FF6-4CA7-D6C7-9F81-464C1893C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00ED46E-56F9-A0AE-7722-521FF1854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7E5C2F-DAAA-EF62-5CAC-5B14E017A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0B94F9-033C-7978-B469-8D3D309A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EE86CD-B940-73FB-26AF-78868C04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10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7989515-A1FE-0F09-8257-FBD1B3BF0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1177C0D-2329-F6FE-71FC-03DCB30D4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CAFB97-4CDD-40E7-89F1-66772716E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1958ED-409E-3E02-2FB5-1402528B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571EBE-40A5-0FFC-CAB4-99EAE5B9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678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CDAE4-4E7C-6B02-BD5E-F4F1715C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42C3BD-2E86-C63E-584C-11F98A45A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1585B8-8298-63A2-84BB-834DC930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9EE228-A046-BCDB-544E-FDD70C1A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30986E-7076-40DB-047D-2AECB7FA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962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9020F0-53D9-C325-0E6E-19046D24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5E962D-3BCB-5572-E9E0-B5BCBC2D2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58C288-6266-5C8B-EE44-DCFFE1C9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BDC3A8-B65D-0277-3401-23F52E89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7CD2B3-C71A-E31C-B07C-E31E5228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626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17339-0EC0-0B7B-20C1-FBBA94781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05AB2C-8A76-B590-D18E-B0D05D01C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662443-B96E-632E-CC43-99BD2643C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721BE8-F550-DA3B-3EAC-8C4FABD6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90BDBE-8F17-A38B-4FB5-D7975EFDB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4B72D-8377-9341-2145-BCDF8F00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72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FDB9E-AA30-A92D-815C-9715335D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D75EC3-E12C-653A-5304-BF480F7AD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9D2764-819D-A41E-7525-4422EC0CD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1D35B0-9DCC-B743-C3B5-7400ED814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7F947AB-8AE3-52EE-4845-D5502926F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A6DE63A-7DBC-59FA-9D3A-59B28B9B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0376021-9BA1-0561-16CE-460DDC371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B009215-1039-99C6-44B0-E6FF36D92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84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F109A-065A-FDC9-6CFE-993E2A14B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A123DE-0068-3815-FB1B-C6A03514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8FC3AF-BEE1-8A1E-4CD5-8D891C09B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D13438-D190-E8EA-395D-9D686613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96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816F647-727D-B2B4-53BB-0523C0FE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7DF839-9E9F-407F-4AEA-13EB7A1A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011320-C709-96DB-1DC9-A0D6DBFE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20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32403-29A8-D4B7-E83E-0A0996C7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BDBACC-9821-0BAD-3D27-570C2AA22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53C2D4-3F00-D4C0-7B96-D1FEC8868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51B4F9-89CB-52EE-79DF-3BE5DB15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883CD2-F7C7-6AA9-BA5B-3A5193F7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7612-1FB0-10F8-655F-BA599CF4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5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6B47F0-41A2-7295-D959-49CDCB0CC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107B9D4-0A3C-F16C-3DB4-3CDAC8EA3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4E37D5-86CA-12F7-3639-7622B5B49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A4C49E-A1AE-EC24-B699-FB9B3DC4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D78975-67E1-E42C-3250-34860680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1C33F1-02B1-CB54-B108-4DCFD33A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8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5789EF0-D8B0-A1A2-1AAD-72F316D3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74EDD2-A1B1-BFA6-BADF-F41CE1FC1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39BD2B-E485-823C-E292-21B101A09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D62F9-DEBC-524C-883F-78C4253DD0D2}" type="datetimeFigureOut">
              <a:rPr lang="de-DE" smtClean="0"/>
              <a:t>24.01.25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A3B2C9-52C4-3787-20DE-1A6DB86A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192409-26FC-2266-352F-045BAC63D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346678-4C62-404E-87ED-CCCD6A001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30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reativecommons.org/licenses/by-sa/4.0/deed.d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?ref=chooser-v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41DB0-0A93-86E1-3AD7-8A8AB1CC3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01699"/>
            <a:ext cx="9144000" cy="2387600"/>
          </a:xfrm>
        </p:spPr>
        <p:txBody>
          <a:bodyPr>
            <a:normAutofit/>
          </a:bodyPr>
          <a:lstStyle/>
          <a:p>
            <a:r>
              <a:rPr lang="de-DE" dirty="0">
                <a:highlight>
                  <a:srgbClr val="FFFF00"/>
                </a:highlight>
              </a:rPr>
              <a:t>Visuelles Forschen </a:t>
            </a:r>
            <a:r>
              <a:rPr lang="de-DE" dirty="0"/>
              <a:t>zu </a:t>
            </a:r>
            <a:br>
              <a:rPr lang="de-DE" dirty="0"/>
            </a:br>
            <a:r>
              <a:rPr lang="de-DE" dirty="0">
                <a:highlight>
                  <a:srgbClr val="00FFFF"/>
                </a:highlight>
              </a:rPr>
              <a:t>Fläche und Raum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C76AFB-9358-07D5-73DC-AE22E4D27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96121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Lehrunterlage zum ästhetisch-/künstlerischen Forschen im Kontext von</a:t>
            </a:r>
          </a:p>
          <a:p>
            <a:r>
              <a:rPr lang="de-DE" dirty="0"/>
              <a:t>Schul-/Hochschularchitektur mit Studierenden</a:t>
            </a:r>
          </a:p>
          <a:p>
            <a:r>
              <a:rPr lang="de-DE" dirty="0"/>
              <a:t>der KPH Wien/Niederösterreich</a:t>
            </a:r>
          </a:p>
          <a:p>
            <a:endParaRPr lang="de-DE" dirty="0"/>
          </a:p>
          <a:p>
            <a:pPr algn="l"/>
            <a:r>
              <a:rPr lang="de-DE" sz="1300" dirty="0"/>
              <a:t>Bild- und Textmaterial erstellt von Gerrit Höfferer, KPH Wien/Niederösterreich, 2024; lizensiert unter CC-BY- SA 4. International: </a:t>
            </a:r>
            <a:r>
              <a:rPr lang="de-DE" sz="1300" dirty="0">
                <a:hlinkClick r:id="rId2"/>
              </a:rPr>
              <a:t>https://creativecommons.org/licenses/by-sa/4.0/deed.de</a:t>
            </a:r>
            <a:endParaRPr lang="de-DE" sz="1300" dirty="0"/>
          </a:p>
          <a:p>
            <a:pPr algn="l"/>
            <a:endParaRPr lang="de-DE" sz="1100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934B9B5-67EB-8AE7-58AC-890373EF5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6445">
            <a:off x="3707388" y="2333645"/>
            <a:ext cx="4176294" cy="25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15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31005-86FB-E90F-DB1F-2AB0DADA2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4D3DA86-189F-B9F3-7A59-775376156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00" y="688621"/>
            <a:ext cx="8805999" cy="49533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970784-040B-ACC2-1B94-ADA97845C202}"/>
              </a:ext>
            </a:extLst>
          </p:cNvPr>
          <p:cNvSpPr txBox="1"/>
          <p:nvPr/>
        </p:nvSpPr>
        <p:spPr>
          <a:xfrm>
            <a:off x="2540000" y="60580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Beispiel für eine Montage zum Begriff: kubistisch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8FD6AD9-36B8-42FF-3DB7-37822808F098}"/>
              </a:ext>
            </a:extLst>
          </p:cNvPr>
          <p:cNvSpPr txBox="1"/>
          <p:nvPr/>
        </p:nvSpPr>
        <p:spPr>
          <a:xfrm>
            <a:off x="8611564" y="5671589"/>
            <a:ext cx="1864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Foto und Montage: Gerrit Höfferer</a:t>
            </a:r>
          </a:p>
        </p:txBody>
      </p:sp>
    </p:spTree>
    <p:extLst>
      <p:ext uri="{BB962C8B-B14F-4D97-AF65-F5344CB8AC3E}">
        <p14:creationId xmlns:p14="http://schemas.microsoft.com/office/powerpoint/2010/main" val="247427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74BB5-43D2-9CA2-4EC1-42DE548A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AT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EA330E-215D-162C-000E-CF57ECB0E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6255"/>
            <a:ext cx="10515600" cy="548824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de-DE" sz="3500" b="1" dirty="0">
                <a:highlight>
                  <a:srgbClr val="00FFFF"/>
                </a:highlight>
              </a:rPr>
              <a:t>ORT</a:t>
            </a:r>
            <a:r>
              <a:rPr lang="de-DE" sz="3200" dirty="0"/>
              <a:t> </a:t>
            </a:r>
          </a:p>
          <a:p>
            <a:pPr algn="ctr"/>
            <a:endParaRPr lang="de-DE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DE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Ein Ort erhält seinen Sinn durch die Dinge, die er versammelt</a:t>
            </a:r>
            <a:r>
              <a:rPr lang="de-DE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de-DE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DE" sz="3500" b="1" dirty="0">
                <a:effectLst/>
                <a:highlight>
                  <a:srgbClr val="00FFFF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RAUM</a:t>
            </a:r>
          </a:p>
          <a:p>
            <a:pPr marL="0" indent="0" algn="ctr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de-DE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Raum konstituiert sich über den Ort, an dem gehandelt wird und etwas geschieht.</a:t>
            </a:r>
            <a:r>
              <a:rPr lang="de-DE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</a:p>
          <a:p>
            <a:pPr marL="0" indent="0" algn="ctr">
              <a:buNone/>
            </a:pPr>
            <a:endParaRPr lang="de-DE" sz="1800" b="1" dirty="0">
              <a:highlight>
                <a:srgbClr val="FFFF00"/>
              </a:highlight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0" indent="0">
              <a:buNone/>
            </a:pPr>
            <a:endParaRPr lang="de-DE" sz="1800" b="1" dirty="0">
              <a:highlight>
                <a:srgbClr val="FFFF00"/>
              </a:highlight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0" indent="0">
              <a:buNone/>
            </a:pPr>
            <a:r>
              <a:rPr lang="de-DE" sz="1800" b="1" dirty="0">
                <a:latin typeface="Arial" panose="020B0604020202020204" pitchFamily="34" charset="0"/>
                <a:ea typeface="MS Mincho" panose="02020609040205080304" pitchFamily="49" charset="-128"/>
              </a:rPr>
              <a:t>Gruppenarbeit: </a:t>
            </a: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</a:rPr>
              <a:t>Diskutieren Sie die beiden Definitionen von Raum und Ort, stellen Sie im Anschluss eigene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</a:rPr>
              <a:t> Definitionen zu den beiden Begriffen vor. </a:t>
            </a: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</a:rPr>
              <a:t>Recherchieren Sie zum  Begriff des </a:t>
            </a:r>
            <a:r>
              <a:rPr lang="de-DE" sz="1800" b="1" dirty="0">
                <a:latin typeface="Arial" panose="020B0604020202020204" pitchFamily="34" charset="0"/>
                <a:ea typeface="MS Mincho" panose="02020609040205080304" pitchFamily="49" charset="-128"/>
              </a:rPr>
              <a:t>relationalen Raumkonzepts </a:t>
            </a: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</a:rPr>
              <a:t>von </a:t>
            </a:r>
            <a:r>
              <a:rPr lang="de-DE" sz="1800" b="1" dirty="0">
                <a:latin typeface="Arial" panose="020B0604020202020204" pitchFamily="34" charset="0"/>
                <a:ea typeface="MS Mincho" panose="02020609040205080304" pitchFamily="49" charset="-128"/>
              </a:rPr>
              <a:t>Martina Löw</a:t>
            </a: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</a:rPr>
              <a:t>. 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</a:rPr>
              <a:t>Präsentieren Sie die Ergebnisse und reflektieren Sie diese im Kontext Ihres bisherigen Raumbegriffs.</a:t>
            </a: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</a:rPr>
              <a:t>Geben Sie </a:t>
            </a:r>
            <a:r>
              <a:rPr lang="de-DE" sz="1800" b="1" dirty="0">
                <a:latin typeface="Arial" panose="020B0604020202020204" pitchFamily="34" charset="0"/>
                <a:ea typeface="MS Mincho" panose="02020609040205080304" pitchFamily="49" charset="-128"/>
              </a:rPr>
              <a:t>Beispiele für verschiedene Raumbegriffe </a:t>
            </a: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</a:rPr>
              <a:t>und stellen Sie diese anhand eigener Definitionen vor.</a:t>
            </a: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0" indent="0">
              <a:buNone/>
            </a:pPr>
            <a:r>
              <a:rPr lang="de-AT" sz="1200" dirty="0">
                <a:effectLst/>
                <a:latin typeface="Arial" panose="020B0604020202020204" pitchFamily="34" charset="0"/>
              </a:rPr>
              <a:t>Löw, M. (2023). Raumsoziologie. (1.Auflage). Suhrkamp. </a:t>
            </a: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76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F163D-9DD6-9FF9-83B7-4B3E01712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3" y="77152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Methode:  </a:t>
            </a:r>
            <a:r>
              <a:rPr lang="de-DE" dirty="0">
                <a:highlight>
                  <a:srgbClr val="00FFFF"/>
                </a:highlight>
              </a:rPr>
              <a:t>Ästhetische Forschung</a:t>
            </a:r>
            <a:br>
              <a:rPr lang="de-DE" dirty="0">
                <a:highlight>
                  <a:srgbClr val="00FFFF"/>
                </a:highlight>
              </a:rPr>
            </a:br>
            <a:r>
              <a:rPr lang="de-AT" sz="1100" dirty="0"/>
              <a:t>Kämpf-Jansen, Helga: Ästhetische Forschung. Wege durch Alltag, Kunst und Wissenschaft, Köln 2001</a:t>
            </a:r>
            <a:br>
              <a:rPr lang="de-DE" dirty="0">
                <a:highlight>
                  <a:srgbClr val="00FFFF"/>
                </a:highlight>
              </a:rPr>
            </a:br>
            <a:br>
              <a:rPr lang="de-DE" dirty="0"/>
            </a:br>
            <a:r>
              <a:rPr lang="de-DE" sz="3100" dirty="0">
                <a:highlight>
                  <a:srgbClr val="FFFF00"/>
                </a:highlight>
              </a:rPr>
              <a:t>Fotosafari</a:t>
            </a:r>
            <a:br>
              <a:rPr lang="de-DE" dirty="0">
                <a:highlight>
                  <a:srgbClr val="FFFF00"/>
                </a:highlight>
              </a:rPr>
            </a:b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6411989-0CD1-EBF0-9157-8ABB8A6956BE}"/>
              </a:ext>
            </a:extLst>
          </p:cNvPr>
          <p:cNvSpPr txBox="1"/>
          <p:nvPr/>
        </p:nvSpPr>
        <p:spPr>
          <a:xfrm>
            <a:off x="1977836" y="2027426"/>
            <a:ext cx="933140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Die Studierenden sammeln im Sinne </a:t>
            </a:r>
            <a:r>
              <a:rPr lang="de-DE" sz="1400" b="1" dirty="0"/>
              <a:t>einer </a:t>
            </a:r>
            <a:r>
              <a:rPr lang="de-DE" sz="1400" b="1" dirty="0">
                <a:highlight>
                  <a:srgbClr val="00FFFF"/>
                </a:highlight>
              </a:rPr>
              <a:t>ästhetischen Forschung </a:t>
            </a:r>
            <a:r>
              <a:rPr lang="de-DE" sz="1400" dirty="0"/>
              <a:t>Aufnahmen von Architekturaspekten</a:t>
            </a:r>
          </a:p>
          <a:p>
            <a:r>
              <a:rPr lang="de-DE" sz="1400" dirty="0"/>
              <a:t>und –</a:t>
            </a:r>
            <a:r>
              <a:rPr lang="de-DE" sz="1400" dirty="0" err="1"/>
              <a:t>details</a:t>
            </a:r>
            <a:r>
              <a:rPr lang="de-DE" sz="1400" dirty="0"/>
              <a:t> einer Schule/Hochschule und bearbeiten diese im Anschluss digital.</a:t>
            </a:r>
          </a:p>
          <a:p>
            <a:r>
              <a:rPr lang="de-DE" sz="1400" dirty="0"/>
              <a:t>Die Ergebnisse </a:t>
            </a:r>
            <a:r>
              <a:rPr lang="de-DE" sz="1400" b="1" dirty="0">
                <a:highlight>
                  <a:srgbClr val="FFFF00"/>
                </a:highlight>
              </a:rPr>
              <a:t>der künstlerischen Verfremdungen können als Forschungen  am  und mit dem Material </a:t>
            </a:r>
            <a:r>
              <a:rPr lang="de-DE" sz="1400" dirty="0"/>
              <a:t>verstanden </a:t>
            </a:r>
          </a:p>
          <a:p>
            <a:r>
              <a:rPr lang="de-DE" sz="1400" dirty="0"/>
              <a:t>werden.</a:t>
            </a:r>
          </a:p>
          <a:p>
            <a:r>
              <a:rPr lang="de-DE" sz="1400" dirty="0"/>
              <a:t>Die Bearbeitungen können  mit selbstgewählten Fachbegriffen operieren oder Eigenschaften wie Gefühlswerte</a:t>
            </a:r>
          </a:p>
          <a:p>
            <a:r>
              <a:rPr lang="de-DE" sz="1400" dirty="0"/>
              <a:t>visualisieren. Es kann mit Farb- und Raumkonzepten gearbeitet als auch mit Stilmerkmalen experimentiert</a:t>
            </a:r>
          </a:p>
          <a:p>
            <a:r>
              <a:rPr lang="de-DE" sz="1400" dirty="0"/>
              <a:t>werden. Das ästhetische Material wird experimentell untersucht, verfremdet, das Verhältnis von Fläche und Raum wird</a:t>
            </a:r>
          </a:p>
          <a:p>
            <a:r>
              <a:rPr lang="de-DE" sz="1400" dirty="0"/>
              <a:t>befragt, Bildkonzepte werden erprobt.</a:t>
            </a:r>
          </a:p>
          <a:p>
            <a:endParaRPr lang="de-DE" sz="1400" dirty="0"/>
          </a:p>
          <a:p>
            <a:r>
              <a:rPr lang="de-DE" sz="1400" dirty="0"/>
              <a:t>Der forschend-ästhetische Blick auf Architektur eröffnet neue Sichtweisen auf diverse Vorstellungen</a:t>
            </a:r>
          </a:p>
          <a:p>
            <a:r>
              <a:rPr lang="de-DE" sz="1400" dirty="0"/>
              <a:t>von Raum und dessen Implikationen und Effekten im Gestalterischen als auch im Sozialen.</a:t>
            </a:r>
          </a:p>
          <a:p>
            <a:endParaRPr lang="de-DE" sz="1400" dirty="0"/>
          </a:p>
          <a:p>
            <a:endParaRPr lang="de-DE" sz="1400" dirty="0"/>
          </a:p>
          <a:p>
            <a:pPr algn="ctr"/>
            <a:r>
              <a:rPr lang="de-DE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Entdeckungen</a:t>
            </a:r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die sich einstellen, </a:t>
            </a:r>
            <a:endParaRPr lang="de-AT" sz="1400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ohne dass gezielt danach gesucht wird, </a:t>
            </a:r>
            <a:endParaRPr lang="de-AT" sz="1400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sind unter dem Begriff der </a:t>
            </a:r>
            <a:r>
              <a:rPr lang="de-DE" sz="1400" b="1" dirty="0">
                <a:solidFill>
                  <a:srgbClr val="000000"/>
                </a:solidFill>
                <a:effectLst/>
                <a:highlight>
                  <a:srgbClr val="00FFFF"/>
                </a:highlight>
                <a:ea typeface="Times New Roman" panose="02020603050405020304" pitchFamily="18" charset="0"/>
              </a:rPr>
              <a:t>›Serendipität‹ </a:t>
            </a:r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zu subsumieren. </a:t>
            </a:r>
            <a:endParaRPr lang="de-AT" sz="1400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Es bedarf dazu einer Art von </a:t>
            </a:r>
            <a:r>
              <a:rPr lang="de-DE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Aufmerksamkei</a:t>
            </a:r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 im Umgang </a:t>
            </a:r>
            <a:endParaRPr lang="de-AT" sz="1400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mit den </a:t>
            </a:r>
            <a:r>
              <a:rPr lang="de-DE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Materialien</a:t>
            </a:r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eines </a:t>
            </a:r>
            <a:r>
              <a:rPr lang="de-DE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Scharfsinns</a:t>
            </a:r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der </a:t>
            </a:r>
            <a:r>
              <a:rPr lang="de-DE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 Schwebe </a:t>
            </a:r>
            <a:endParaRPr lang="de-AT" sz="14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gehalten wird und zugleich </a:t>
            </a:r>
            <a:r>
              <a:rPr lang="de-DE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empfänglich </a:t>
            </a:r>
            <a:r>
              <a:rPr lang="de-DE" sz="1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für</a:t>
            </a:r>
            <a:r>
              <a:rPr lang="de-DE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Nebentöne </a:t>
            </a:r>
            <a:r>
              <a:rPr lang="de-DE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bleibt.</a:t>
            </a:r>
            <a:endParaRPr lang="de-AT" sz="1400" dirty="0">
              <a:effectLst/>
              <a:ea typeface="Times New Roman" panose="02020603050405020304" pitchFamily="18" charset="0"/>
            </a:endParaRPr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73909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CEC235F-6FC6-8AE3-E5AB-3CABBF9B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" y="914400"/>
            <a:ext cx="7253075" cy="48465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30AE084-BDCD-1074-918F-3A398281C3E8}"/>
              </a:ext>
            </a:extLst>
          </p:cNvPr>
          <p:cNvSpPr txBox="1"/>
          <p:nvPr/>
        </p:nvSpPr>
        <p:spPr>
          <a:xfrm>
            <a:off x="2540003" y="6186314"/>
            <a:ext cx="509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Beispiel für eine Montage zum Begriff: Abstraktion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2EA76F6-5905-F040-D276-111D33EC1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This work is licensed under </a:t>
            </a: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3"/>
              </a:rPr>
              <a:t>CC BY-SA 4.0  </a:t>
            </a: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3"/>
              </a:rPr>
              <a:t>       </a:t>
            </a: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3"/>
              </a:rPr>
              <a:t>  </a:t>
            </a: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3"/>
              </a:rPr>
              <a:t>       </a:t>
            </a: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3"/>
              </a:rPr>
              <a:t>  </a:t>
            </a: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3"/>
              </a:rPr>
              <a:t> </a:t>
            </a: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</a:rPr>
              <a:t>      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2">
            <a:hlinkClick r:id="rId3"/>
            <a:extLst>
              <a:ext uri="{FF2B5EF4-FFF2-40B4-BE49-F238E27FC236}">
                <a16:creationId xmlns:a16="http://schemas.microsoft.com/office/drawing/2014/main" id="{8D5FA7BF-7973-5AE0-D2C9-FEB251124C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35250" y="-122238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6C32A021-5CE7-CA08-2602-4D44B04629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84500" y="-122238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C9B9834-F1DE-A44B-2FE2-B86FE4C3D9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33750" y="-122238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0C4E536-0FF5-F88E-095A-E528174A0313}"/>
              </a:ext>
            </a:extLst>
          </p:cNvPr>
          <p:cNvSpPr txBox="1"/>
          <p:nvPr/>
        </p:nvSpPr>
        <p:spPr>
          <a:xfrm>
            <a:off x="7280474" y="5764189"/>
            <a:ext cx="1864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Foto und Montage: Gerrit Höfferer</a:t>
            </a:r>
          </a:p>
        </p:txBody>
      </p:sp>
    </p:spTree>
    <p:extLst>
      <p:ext uri="{BB962C8B-B14F-4D97-AF65-F5344CB8AC3E}">
        <p14:creationId xmlns:p14="http://schemas.microsoft.com/office/powerpoint/2010/main" val="76566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bäude, Screenshot, Kompositmaterial, Fenster enthält.&#10;&#10;Automatisch generierte Beschreibung">
            <a:extLst>
              <a:ext uri="{FF2B5EF4-FFF2-40B4-BE49-F238E27FC236}">
                <a16:creationId xmlns:a16="http://schemas.microsoft.com/office/drawing/2014/main" id="{0261B67C-4FC2-A2A3-9453-47275F5F3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824" y="146962"/>
            <a:ext cx="7191164" cy="52987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B47F650-7B60-AC3F-0F01-C5B44223ABAB}"/>
              </a:ext>
            </a:extLst>
          </p:cNvPr>
          <p:cNvSpPr txBox="1"/>
          <p:nvPr/>
        </p:nvSpPr>
        <p:spPr>
          <a:xfrm>
            <a:off x="3217336" y="5960535"/>
            <a:ext cx="4948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Beispiel für eine Montage zum Begriff: Pareidolie</a:t>
            </a:r>
          </a:p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5182B1-C824-3361-FAC1-72EC72554E3B}"/>
              </a:ext>
            </a:extLst>
          </p:cNvPr>
          <p:cNvSpPr txBox="1"/>
          <p:nvPr/>
        </p:nvSpPr>
        <p:spPr>
          <a:xfrm>
            <a:off x="7650866" y="5301202"/>
            <a:ext cx="1864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Foto und Montage: Gerrit Höfferer</a:t>
            </a:r>
          </a:p>
        </p:txBody>
      </p:sp>
    </p:spTree>
    <p:extLst>
      <p:ext uri="{BB962C8B-B14F-4D97-AF65-F5344CB8AC3E}">
        <p14:creationId xmlns:p14="http://schemas.microsoft.com/office/powerpoint/2010/main" val="129907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Zeichnung, Bild, Entwurf, Kunst enthält.&#10;&#10;Automatisch generierte Beschreibung">
            <a:extLst>
              <a:ext uri="{FF2B5EF4-FFF2-40B4-BE49-F238E27FC236}">
                <a16:creationId xmlns:a16="http://schemas.microsoft.com/office/drawing/2014/main" id="{D24BE465-42DE-DE5B-5DAD-5BB2CE30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844" y="402499"/>
            <a:ext cx="4246938" cy="569497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2B0E867-7CA2-E03E-EDB0-2C0BBC2A4481}"/>
              </a:ext>
            </a:extLst>
          </p:cNvPr>
          <p:cNvSpPr txBox="1"/>
          <p:nvPr/>
        </p:nvSpPr>
        <p:spPr>
          <a:xfrm>
            <a:off x="3089159" y="6204078"/>
            <a:ext cx="3559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Giovanni Battista Piranesi: Die Zugbrücke, um 1750, gemeinfrei</a:t>
            </a:r>
          </a:p>
          <a:p>
            <a:endParaRPr lang="de-DE" sz="1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DB6595F-2C5B-984F-5914-F0805E237419}"/>
              </a:ext>
            </a:extLst>
          </p:cNvPr>
          <p:cNvSpPr txBox="1"/>
          <p:nvPr/>
        </p:nvSpPr>
        <p:spPr>
          <a:xfrm>
            <a:off x="7631286" y="1524000"/>
            <a:ext cx="310764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Welche Stimmung,</a:t>
            </a:r>
          </a:p>
          <a:p>
            <a:r>
              <a:rPr lang="de-DE" dirty="0"/>
              <a:t>Gefühle vermittelt dieser</a:t>
            </a:r>
          </a:p>
          <a:p>
            <a:r>
              <a:rPr lang="de-DE" dirty="0"/>
              <a:t>Innenraum?</a:t>
            </a:r>
          </a:p>
          <a:p>
            <a:r>
              <a:rPr lang="de-DE" dirty="0"/>
              <a:t>Mit welchen bildnerischen</a:t>
            </a:r>
          </a:p>
          <a:p>
            <a:r>
              <a:rPr lang="de-DE" dirty="0"/>
              <a:t>Mitteln wird diese Stimmung</a:t>
            </a:r>
          </a:p>
          <a:p>
            <a:r>
              <a:rPr lang="de-DE" dirty="0"/>
              <a:t>erzeugt?</a:t>
            </a:r>
          </a:p>
          <a:p>
            <a:endParaRPr lang="de-DE" dirty="0"/>
          </a:p>
          <a:p>
            <a:r>
              <a:rPr lang="de-DE" dirty="0"/>
              <a:t>Um welches Gebäude könnte</a:t>
            </a:r>
          </a:p>
          <a:p>
            <a:r>
              <a:rPr lang="de-DE" dirty="0"/>
              <a:t>es sich handeln?</a:t>
            </a:r>
          </a:p>
          <a:p>
            <a:endParaRPr lang="de-DE" dirty="0"/>
          </a:p>
          <a:p>
            <a:r>
              <a:rPr lang="de-DE" dirty="0"/>
              <a:t>Recherchieren Sie zu</a:t>
            </a:r>
          </a:p>
          <a:p>
            <a:r>
              <a:rPr lang="de-DE" sz="1800" dirty="0"/>
              <a:t>Giovanni Battista Piranesi</a:t>
            </a:r>
            <a:r>
              <a:rPr lang="de-DE" sz="1800" b="1" dirty="0"/>
              <a:t>.</a:t>
            </a:r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4725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hritt enthält.&#10;&#10;Automatisch generierte Beschreibung">
            <a:extLst>
              <a:ext uri="{FF2B5EF4-FFF2-40B4-BE49-F238E27FC236}">
                <a16:creationId xmlns:a16="http://schemas.microsoft.com/office/drawing/2014/main" id="{33045674-2D31-2816-F26F-B652E9336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60919" y="844815"/>
            <a:ext cx="5605397" cy="42379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55BEEEB-132C-9893-615A-AC463387FF9D}"/>
              </a:ext>
            </a:extLst>
          </p:cNvPr>
          <p:cNvSpPr txBox="1"/>
          <p:nvPr/>
        </p:nvSpPr>
        <p:spPr>
          <a:xfrm>
            <a:off x="2269072" y="6135771"/>
            <a:ext cx="6851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Beispiel für eine Montage zum Begriff: kafkaeske Zentralperspektive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DF7C170-E37A-4E2B-7246-0BF6080E130B}"/>
              </a:ext>
            </a:extLst>
          </p:cNvPr>
          <p:cNvSpPr txBox="1"/>
          <p:nvPr/>
        </p:nvSpPr>
        <p:spPr>
          <a:xfrm>
            <a:off x="6192450" y="5764189"/>
            <a:ext cx="1864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Foto und Montage: Gerrit Höfferer</a:t>
            </a:r>
          </a:p>
        </p:txBody>
      </p:sp>
    </p:spTree>
    <p:extLst>
      <p:ext uri="{BB962C8B-B14F-4D97-AF65-F5344CB8AC3E}">
        <p14:creationId xmlns:p14="http://schemas.microsoft.com/office/powerpoint/2010/main" val="2212658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13071-D68E-CEFD-60D9-D661C2F3F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25163A2-AB8A-298F-02F7-3B3C3C484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728122"/>
            <a:ext cx="9168984" cy="515755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2DA637E-32FF-F460-081F-6B473DDBA7B4}"/>
              </a:ext>
            </a:extLst>
          </p:cNvPr>
          <p:cNvSpPr txBox="1"/>
          <p:nvPr/>
        </p:nvSpPr>
        <p:spPr>
          <a:xfrm>
            <a:off x="2393245" y="6299198"/>
            <a:ext cx="509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Beispiel für eine Montage zum Begriff: Abstraktion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A632EAB-0E37-770E-F325-D0545971B52C}"/>
              </a:ext>
            </a:extLst>
          </p:cNvPr>
          <p:cNvSpPr txBox="1"/>
          <p:nvPr/>
        </p:nvSpPr>
        <p:spPr>
          <a:xfrm>
            <a:off x="8762032" y="5856787"/>
            <a:ext cx="1864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Foto und Montage: Gerrit Höfferer</a:t>
            </a:r>
          </a:p>
        </p:txBody>
      </p:sp>
    </p:spTree>
    <p:extLst>
      <p:ext uri="{BB962C8B-B14F-4D97-AF65-F5344CB8AC3E}">
        <p14:creationId xmlns:p14="http://schemas.microsoft.com/office/powerpoint/2010/main" val="146932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9D711-B149-42F3-5238-4229BBAB7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A52A51-32A1-064C-4275-6EFAC8C38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57549" y="-438169"/>
            <a:ext cx="5516857" cy="72914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5808668-6BB6-AD83-98D8-9B21526CACA4}"/>
              </a:ext>
            </a:extLst>
          </p:cNvPr>
          <p:cNvSpPr txBox="1"/>
          <p:nvPr/>
        </p:nvSpPr>
        <p:spPr>
          <a:xfrm>
            <a:off x="2427115" y="6039553"/>
            <a:ext cx="465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Beispiel für eine Montage zum Begriff: surreal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3F7A05-8B06-78B7-3D15-3CE7BBD560FB}"/>
              </a:ext>
            </a:extLst>
          </p:cNvPr>
          <p:cNvSpPr txBox="1"/>
          <p:nvPr/>
        </p:nvSpPr>
        <p:spPr>
          <a:xfrm>
            <a:off x="7755036" y="5914660"/>
            <a:ext cx="1864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Foto und Montage: Gerrit Höfferer</a:t>
            </a:r>
          </a:p>
        </p:txBody>
      </p:sp>
    </p:spTree>
    <p:extLst>
      <p:ext uri="{BB962C8B-B14F-4D97-AF65-F5344CB8AC3E}">
        <p14:creationId xmlns:p14="http://schemas.microsoft.com/office/powerpoint/2010/main" val="487254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Microsoft Macintosh PowerPoint</Application>
  <PresentationFormat>Breitbild</PresentationFormat>
  <Paragraphs>74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Cambria</vt:lpstr>
      <vt:lpstr>Source Sans Pro</vt:lpstr>
      <vt:lpstr>Times New Roman</vt:lpstr>
      <vt:lpstr>Office</vt:lpstr>
      <vt:lpstr>Visuelles Forschen zu  Fläche und Raum</vt:lpstr>
      <vt:lpstr> </vt:lpstr>
      <vt:lpstr>Methode:  Ästhetische Forschung Kämpf-Jansen, Helga: Ästhetische Forschung. Wege durch Alltag, Kunst und Wissenschaft, Köln 2001  Fotosafari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Gerrit Höfferer</dc:creator>
  <cp:lastModifiedBy>Gerrit Höfferer</cp:lastModifiedBy>
  <cp:revision>72</cp:revision>
  <dcterms:created xsi:type="dcterms:W3CDTF">2024-12-21T09:13:26Z</dcterms:created>
  <dcterms:modified xsi:type="dcterms:W3CDTF">2025-01-24T18:16:13Z</dcterms:modified>
</cp:coreProperties>
</file>