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799" r:id="rId4"/>
    <p:sldId id="803" r:id="rId5"/>
    <p:sldId id="804" r:id="rId6"/>
    <p:sldId id="805" r:id="rId7"/>
    <p:sldId id="806" r:id="rId8"/>
    <p:sldId id="807" r:id="rId9"/>
    <p:sldId id="791" r:id="rId10"/>
    <p:sldId id="786" r:id="rId11"/>
    <p:sldId id="787" r:id="rId12"/>
    <p:sldId id="792" r:id="rId13"/>
    <p:sldId id="264" r:id="rId14"/>
    <p:sldId id="797" r:id="rId15"/>
    <p:sldId id="798" r:id="rId16"/>
    <p:sldId id="749" r:id="rId17"/>
    <p:sldId id="323" r:id="rId18"/>
    <p:sldId id="747" r:id="rId19"/>
    <p:sldId id="801" r:id="rId20"/>
    <p:sldId id="802" r:id="rId21"/>
    <p:sldId id="678" r:id="rId22"/>
    <p:sldId id="788" r:id="rId23"/>
    <p:sldId id="776" r:id="rId24"/>
    <p:sldId id="779" r:id="rId25"/>
    <p:sldId id="790" r:id="rId26"/>
    <p:sldId id="793" r:id="rId27"/>
    <p:sldId id="332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9383"/>
    <a:srgbClr val="717F28"/>
    <a:srgbClr val="3D2114"/>
    <a:srgbClr val="2B3416"/>
    <a:srgbClr val="012139"/>
    <a:srgbClr val="023347"/>
    <a:srgbClr val="2898B0"/>
    <a:srgbClr val="EDB22B"/>
    <a:srgbClr val="16AFC3"/>
    <a:srgbClr val="27C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74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30T08:56:48.6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23,'38'0,"-1"3,42 7,-15-3,0-2,92-6,-52-1,846 2,-888-3,93-16,-93 9,98-3,2501 14,-2633 1,-1 1,1 1,34 9,-28-5,46 5,162-10,-125-5,561 2,-537 12,-17-1,-104-9,1 1,0 1,-1 0,0 2,0 0,0 2,29 15,-22-11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30T08:57:01.6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1,'18'1,"0"1,0 1,-1 0,18 7,13 2,80 15,149 30,4-20,-220-34,111 11,178-5,-239-10,-66 1,-10-2,1 3,-1 0,0 2,66 15,-60-6,0-2,1-1,0-3,67 2,611-7,-357-2,-318 0,0-3,0-1,-1-2,52-16,-55 11,0-1,-1-3,60-31,-84 38,1 1,1 1,-1 1,1 0,0 2,1 0,-1 0,1 2,-1 0,35 3,-29-1,45 1,81 12,111 35,-199-34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30T08:57:04.9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0,'4'3,"-1"0,1-1,0 0,0 0,0 0,0-1,1 1,-1-1,0 0,1 0,8 0,3 2,361 61,-246-43,1-6,192-2,833-17,-1109 6,51 9,-35-3,9 1,70 5,-129-12,1 0,-1 0,0 2,22 7,-19-5,0-1,26 4,41 0,78 13,-95-13,1-3,114-3,-146-4,-9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30T08:57:09.2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0 112,'1424'0,"-1325"-5,177-33,-77 8,-10 9,206 3,645 20,-650-2,-367 1,-1 2,1 0,0 2,30 9,34 8,302 17,-350-36,-25-3,0 1,0 0,-1 2,1-1,-1 2,0-1,0 2,0 0,0 0,16 11,17 10,-26-17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30T08:57:14.6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0 184,'1'1,"0"0,0 0,0-1,0 1,0 0,0-1,0 1,0-1,0 1,0-1,0 0,1 1,-1-1,0 0,0 0,3 0,2 1,124 7,-97-7,1071 5,-704-7,-312-3,-1-4,115-26,75-42,-26 5,-211 65,1 2,-1 2,1 1,72 8,64 22,8 0,275-20,-186-9,-102 11,3-1,412-9,-308-1,-268 0,0 2,-1-1,1 1,-1 1,16 6,-11-4,-1-1,18 4,33-2,95-2,-99-5,-1 3,70 11,66 33,6-3,-167-33,-1 1,0 2,54 29,2 2,-64-34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30T08:57:19.0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0,'323'29,"-154"-9,1032 119,-1042-120,291-4,-333-7,-29 0,708-25,-424-1,588 11,-574 9,229-3,677 3,-1220-2,34 0,158 21,-213-11,-33-5,-1-2,1 0,20 0,768-2,-360-3,-334 0,169-23,-230 17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B9F7E2-00B3-105A-5CEB-AB010593A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18D7B1-5128-CE2D-0A8D-56924EC14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188CA0-50A3-C642-AF8B-8F81EC44B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7130BB-88FC-A6DA-1679-D0D11724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ADB529-5176-4C02-0383-4114D497A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3639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051916-BA34-5D3C-6BC0-B47102D6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AFA76B7-FBD5-8716-FBFF-DC4BE7F4F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987ED7-2805-4A7B-8815-97346A46B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682AEA-CADD-130C-9552-CDF5726EF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3A3F26-9993-C5C3-AD2E-E9A71993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2914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C7F22C3-F64C-CDD3-5E5A-1B47923E1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69AFD8F-1D62-33DB-3F34-4D689FD1E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E1E23D-1A9B-A858-CA9D-73116CC6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2B28C7-F8EF-09E6-F168-96DC8D465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7F04D-D74B-904F-DC98-4947052B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9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C70F2-BB2A-7FE7-BF3D-3848F7D69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C173982-1714-01D3-C6DA-264913FB5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2C18AC-E6CC-92A8-1823-C134F2DE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6B0DE-B59C-493A-A0E4-7CB8874022BF}" type="datetimeFigureOut">
              <a:rPr lang="de-AT" smtClean="0"/>
              <a:t>28.08.2024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4BFAB5-E8E8-619A-8F49-279B1FB4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4D1650-BF6F-16B7-D75F-028BF9B4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BB8A-5D0A-4AA8-B7DA-C837640D37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83251301"/>
      </p:ext>
    </p:extLst>
  </p:cSld>
  <p:clrMapOvr>
    <a:masterClrMapping/>
  </p:clrMapOvr>
  <p:transition spd="slow" advTm="65801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1B1E65-F080-D978-AB02-B9E98E9F2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F96CB-938C-B484-2281-38DCC82D1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5BF748-7312-C314-A941-E79E004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6B0DE-B59C-493A-A0E4-7CB8874022BF}" type="datetimeFigureOut">
              <a:rPr lang="de-AT" smtClean="0"/>
              <a:t>28.08.2024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1FC6A0-D3A0-9DFD-18CA-E7FA0D94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BA3A35-ED0D-9252-1219-6B7B8CA7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BB8A-5D0A-4AA8-B7DA-C837640D37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04232776"/>
      </p:ext>
    </p:extLst>
  </p:cSld>
  <p:clrMapOvr>
    <a:masterClrMapping/>
  </p:clrMapOvr>
  <p:transition spd="slow" advTm="65801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BB36D4-AD72-D87C-B6E5-18851F9D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1A2B3F-8095-E957-0DC6-8A46BA607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DA43FD-5892-0D87-EC70-CAF3AD23E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6B0DE-B59C-493A-A0E4-7CB8874022BF}" type="datetimeFigureOut">
              <a:rPr lang="de-AT" smtClean="0"/>
              <a:t>28.08.2024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C94E32-90C4-9ABC-0408-CB23EFC1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5FC36A-A131-98C6-CFFA-129B4923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BB8A-5D0A-4AA8-B7DA-C837640D37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7351551"/>
      </p:ext>
    </p:extLst>
  </p:cSld>
  <p:clrMapOvr>
    <a:masterClrMapping/>
  </p:clrMapOvr>
  <p:transition spd="slow" advTm="65801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D3D0E-0755-1BE2-2648-7AE2DBD55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9B8554-197B-95E5-F5E7-724ED1E5BF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A49DA7-F35A-CF9E-F533-FDFDA3A7C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DE5F7B-B14B-54F9-5366-5BAE51C05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6B0DE-B59C-493A-A0E4-7CB8874022BF}" type="datetimeFigureOut">
              <a:rPr lang="de-AT" smtClean="0"/>
              <a:t>28.08.2024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7D6417-1DBD-A9CE-10D1-E83BD89B7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0910E7C-1DAE-DDC0-5632-4C18052F3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BB8A-5D0A-4AA8-B7DA-C837640D37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0970762"/>
      </p:ext>
    </p:extLst>
  </p:cSld>
  <p:clrMapOvr>
    <a:masterClrMapping/>
  </p:clrMapOvr>
  <p:transition spd="slow" advTm="65801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02BE9-5B4D-716F-E09F-4ED17DC25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0AB7BD-52BC-BC5B-8323-66E200AB6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F889BA-94FE-97CA-C53E-353319801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D7426F-9A40-A8B9-BC07-1BC2C3392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46AA2BC-B147-CA0B-1C78-828126513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549B077-67A1-12E7-A74A-74F56B8E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6B0DE-B59C-493A-A0E4-7CB8874022BF}" type="datetimeFigureOut">
              <a:rPr lang="de-AT" smtClean="0"/>
              <a:t>28.08.2024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7B78BB8-FA65-0E03-F264-AFDBACC6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61D00A6-27E4-7F64-FA0A-BFE57909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BB8A-5D0A-4AA8-B7DA-C837640D37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3491403"/>
      </p:ext>
    </p:extLst>
  </p:cSld>
  <p:clrMapOvr>
    <a:masterClrMapping/>
  </p:clrMapOvr>
  <p:transition spd="slow" advTm="65801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E2E9D-A387-4F26-7395-D7325401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8B08C0-1AA0-95FF-17DB-E716A311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6B0DE-B59C-493A-A0E4-7CB8874022BF}" type="datetimeFigureOut">
              <a:rPr lang="de-AT" smtClean="0"/>
              <a:t>28.08.2024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242DB9-0149-C262-C58E-F6BA17A2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9D7E8C-1A7E-F09D-AC67-5A6F7DAA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BB8A-5D0A-4AA8-B7DA-C837640D37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1751166"/>
      </p:ext>
    </p:extLst>
  </p:cSld>
  <p:clrMapOvr>
    <a:masterClrMapping/>
  </p:clrMapOvr>
  <p:transition spd="slow" advTm="65801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FE3DD2-75B3-212F-9DBB-80C17FD08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6B0DE-B59C-493A-A0E4-7CB8874022BF}" type="datetimeFigureOut">
              <a:rPr lang="de-AT" smtClean="0"/>
              <a:t>28.08.2024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4E8BBBA-FD9D-0D07-9501-C86462611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C06A38-14D2-B8FD-9963-A7940C3D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BB8A-5D0A-4AA8-B7DA-C837640D37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5595755"/>
      </p:ext>
    </p:extLst>
  </p:cSld>
  <p:clrMapOvr>
    <a:masterClrMapping/>
  </p:clrMapOvr>
  <p:transition spd="slow" advTm="65801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48F58-534F-360F-108C-380214005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08E105-966E-B8BD-8A47-2263CA7A9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75DD04-D64E-EAE2-FD4B-548BFBC3C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66CF19-C219-14BA-36E8-C425A923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6B0DE-B59C-493A-A0E4-7CB8874022BF}" type="datetimeFigureOut">
              <a:rPr lang="de-AT" smtClean="0"/>
              <a:t>28.08.2024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809E1F-62DC-9975-AE99-43530B848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E750DF-286F-1FBC-9482-9AE71DB65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BB8A-5D0A-4AA8-B7DA-C837640D37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5320947"/>
      </p:ext>
    </p:extLst>
  </p:cSld>
  <p:clrMapOvr>
    <a:masterClrMapping/>
  </p:clrMapOvr>
  <p:transition spd="slow" advTm="65801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28292-D7FD-5B37-3719-58C8B3417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A2EB74-3DA0-FCCD-15DD-81F4ECFA1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79D629-009E-DA86-C37E-9B3906E5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50C389-ABC7-3FD6-1E00-2A1A3BCFD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9DBB60-84A4-8437-EBF6-78A5E10A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027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BDFE3-AD6C-1CD0-3AB6-89ABB697F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717018A-66F0-53D0-3825-4A1B1E1100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3929ED-FC90-63C4-AD98-431E214C6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3E85B3-65EF-A8B7-ECD7-7093E8156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6B0DE-B59C-493A-A0E4-7CB8874022BF}" type="datetimeFigureOut">
              <a:rPr lang="de-AT" smtClean="0"/>
              <a:t>28.08.2024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EC2995-1ECB-5BD5-5054-A16515234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AB3A55-2BAA-5C08-F560-4FB52F85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BB8A-5D0A-4AA8-B7DA-C837640D37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2061029"/>
      </p:ext>
    </p:extLst>
  </p:cSld>
  <p:clrMapOvr>
    <a:masterClrMapping/>
  </p:clrMapOvr>
  <p:transition spd="slow" advTm="65801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12B40-964C-7C1A-8563-9DF5742F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CCD8619-2494-813C-B94F-6C71EEFE9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F50EEF-C3C2-74EB-2631-FE6DB20B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6B0DE-B59C-493A-A0E4-7CB8874022BF}" type="datetimeFigureOut">
              <a:rPr lang="de-AT" smtClean="0"/>
              <a:t>28.08.2024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34FDC1-5C29-069C-6D47-4C79A4FB1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9BEE09-EE68-3606-5ADC-E014ECCE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BB8A-5D0A-4AA8-B7DA-C837640D37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9242160"/>
      </p:ext>
    </p:extLst>
  </p:cSld>
  <p:clrMapOvr>
    <a:masterClrMapping/>
  </p:clrMapOvr>
  <p:transition spd="slow" advTm="65801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A126915-89C7-2313-29A5-112FEA066A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7C971BE-2137-275C-768E-220D45993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1EF59C-AF19-8DC8-154E-86ACF404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6B0DE-B59C-493A-A0E4-7CB8874022BF}" type="datetimeFigureOut">
              <a:rPr lang="de-AT" smtClean="0"/>
              <a:t>28.08.2024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B1F3AD-ED2C-1D54-6280-300F2653E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5C8E0-CAEB-06AA-8B85-AECAC8E7A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BB8A-5D0A-4AA8-B7DA-C837640D37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4649887"/>
      </p:ext>
    </p:extLst>
  </p:cSld>
  <p:clrMapOvr>
    <a:masterClrMapping/>
  </p:clrMapOvr>
  <p:transition spd="slow" advTm="65801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4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de-DE" sz="1799" noProof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Bild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5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de-DE" noProof="0"/>
              <a:t>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799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802317688"/>
      </p:ext>
    </p:extLst>
  </p:cSld>
  <p:clrMapOvr>
    <a:masterClrMapping/>
  </p:clrMapOvr>
  <p:transition spd="slow" advTm="65801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7A2B2-AB30-5C1C-C4B9-F13905211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699F61-87BE-8E2D-B927-E54DAD02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323D25-6611-9989-047C-ED62E41A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D6019D-5FD5-07A6-9E00-7FE2F2FC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8B4F80-661A-74D2-79DB-D4411210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4922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67874E-76E1-68C1-6DE6-C8EAB81ED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B052AF-FD72-8383-B489-24AE6D356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1D9338E-6FF9-C4CE-A8DE-C52C445A7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461233-B18E-3EC4-AC60-621307B3E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01F84E-8708-0A43-3761-03548159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EB106E-750F-2989-F61D-45F68276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827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46CAC-60F0-DA88-48F2-955FE3B0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31B860-25E3-B4EE-14F8-F4A2151BF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BE4B473-C222-AF46-E7F4-ED463DFC7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7AFBDF-69A0-70FB-93CB-AE32AC537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C1A1737-377D-E21F-C77A-FD4EE3D44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88FC6D-C2BC-4EFB-E270-055C9281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6332D45-2968-278C-3C7D-1C4BF2AB1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3D9EF29-8966-DEF5-FBFE-D1B1DF16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106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17D8A-8A70-1120-9641-42C61C4F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B6045E-8244-B6F9-1E76-59233226F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CA4402-4FDE-DF25-F2C4-674281D4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117935-F41B-2EE5-A046-35380776C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72153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FCE7FD8-9056-BF0B-AF2D-89286ED7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D643870-E229-4485-D972-68DD7EAD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0380FE-4E71-6EE8-77A0-BF729C4E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69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8FF1C5-ECC0-02F9-B46A-CC841133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D3577A-C585-1336-F2FD-527D8F9EF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BEB9AE7-DD6C-279A-5170-7211D4174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6C44DA-F30B-2AAD-F86D-6FCCCD1E8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3D933D-5C1C-70F9-95D7-38F7FD96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2FB677-88E2-56B7-CDA7-DA7C2A0E2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7959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0914C-F851-7686-66E8-C2524E038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CFC7349-C5C5-B8D4-E0E2-FB8C1DC5D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78EA3F-2D8D-F0F1-B792-B186C2A30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315DA6-39CA-F195-8BAA-0B9907A5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B036F5-44AC-DB44-B134-92C2BCAC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178429-A427-A5EF-7B96-AAC5A675C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856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FD55C00-C8AD-AE9A-650D-B46964D7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3A91C2-0030-FF1E-76C6-67115655C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8D2F06-A85C-C8D3-BF3B-DCD4EEB00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ED04CF-C721-2C2B-4620-D6EDD42C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02AC67-4E6D-8B2A-3378-7039B3609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60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D65CE3C-A5BB-F979-FB25-20BA8840B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719BA6-654B-EF29-4884-08F66CC6B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8AF892-C8BD-96B0-7CDF-C5BC430D2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6B0DE-B59C-493A-A0E4-7CB8874022BF}" type="datetimeFigureOut">
              <a:rPr lang="de-AT" smtClean="0"/>
              <a:t>28.08.2024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CABFB7-BAC9-4801-DED1-AE67D6DCD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E18FE7-B5EB-28D3-63EF-D94164C0F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2BB8A-5D0A-4AA8-B7DA-C837640D37B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003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 advTm="65801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aIxqms8KSkA?si=5wIRtsk3oC2KfA3c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customXml" Target="../ink/ink4.xml"/><Relationship Id="rId18" Type="http://schemas.openxmlformats.org/officeDocument/2006/relationships/image" Target="../media/image280.png"/><Relationship Id="rId3" Type="http://schemas.openxmlformats.org/officeDocument/2006/relationships/image" Target="../media/image36.png"/><Relationship Id="rId7" Type="http://schemas.openxmlformats.org/officeDocument/2006/relationships/customXml" Target="../ink/ink1.xml"/><Relationship Id="rId12" Type="http://schemas.openxmlformats.org/officeDocument/2006/relationships/image" Target="../media/image250.png"/><Relationship Id="rId17" Type="http://schemas.openxmlformats.org/officeDocument/2006/relationships/customXml" Target="../ink/ink6.xml"/><Relationship Id="rId2" Type="http://schemas.openxmlformats.org/officeDocument/2006/relationships/image" Target="../media/image35.png"/><Relationship Id="rId16" Type="http://schemas.openxmlformats.org/officeDocument/2006/relationships/image" Target="../media/image2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customXml" Target="../ink/ink3.xml"/><Relationship Id="rId5" Type="http://schemas.openxmlformats.org/officeDocument/2006/relationships/image" Target="../media/image38.png"/><Relationship Id="rId15" Type="http://schemas.openxmlformats.org/officeDocument/2006/relationships/customXml" Target="../ink/ink5.xml"/><Relationship Id="rId10" Type="http://schemas.openxmlformats.org/officeDocument/2006/relationships/image" Target="../media/image240.png"/><Relationship Id="rId4" Type="http://schemas.openxmlformats.org/officeDocument/2006/relationships/image" Target="../media/image37.png"/><Relationship Id="rId9" Type="http://schemas.openxmlformats.org/officeDocument/2006/relationships/customXml" Target="../ink/ink2.xml"/><Relationship Id="rId14" Type="http://schemas.openxmlformats.org/officeDocument/2006/relationships/image" Target="../media/image2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joschafalck.de/lernen-und-ki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-sa/4.0/deed.d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inkedin.com/in/sonja-gabriel-48116041" TargetMode="External"/><Relationship Id="rId4" Type="http://schemas.openxmlformats.org/officeDocument/2006/relationships/hyperlink" Target="mailto:sonja.gabriel@kphvie.ac.a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share.synthesia.io/455762f2-526d-4b54-afab-0f791db14b81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8629B2-498B-4182-6F78-A8857D115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2499" y="2443331"/>
            <a:ext cx="5514109" cy="3464411"/>
          </a:xfrm>
        </p:spPr>
        <p:txBody>
          <a:bodyPr anchor="t">
            <a:normAutofit/>
          </a:bodyPr>
          <a:lstStyle/>
          <a:p>
            <a:pPr algn="l">
              <a:spcBef>
                <a:spcPts val="1200"/>
              </a:spcBef>
            </a:pPr>
            <a:r>
              <a:rPr lang="de-AT" sz="4000" b="1" dirty="0">
                <a:solidFill>
                  <a:srgbClr val="717F28"/>
                </a:solidFill>
              </a:rPr>
              <a:t>Von Aha-Erlebnissen bis zu Zukunftskompetenzen </a:t>
            </a:r>
            <a:br>
              <a:rPr lang="de-AT" sz="4000" b="1" dirty="0"/>
            </a:br>
            <a:br>
              <a:rPr lang="de-AT" sz="4000" b="1" dirty="0"/>
            </a:br>
            <a:r>
              <a:rPr lang="de-AT" sz="3200" b="1" dirty="0">
                <a:solidFill>
                  <a:srgbClr val="023347"/>
                </a:solidFill>
              </a:rPr>
              <a:t>Kritische Perspektiven auf generative KI im Unterricht</a:t>
            </a:r>
            <a:endParaRPr lang="de-AT" sz="4000" b="1" dirty="0">
              <a:solidFill>
                <a:srgbClr val="023347"/>
              </a:solidFill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5143500"/>
            <a:ext cx="6096000" cy="1714500"/>
          </a:xfrm>
          <a:prstGeom prst="rect">
            <a:avLst/>
          </a:prstGeom>
          <a:ln>
            <a:noFill/>
          </a:ln>
          <a:effectLst>
            <a:outerShdw blurRad="342900" dist="127000" dir="2400000" sx="90000" sy="90000" algn="t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AFB6B18-5082-592A-788A-81C3630B7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23" y="5143500"/>
            <a:ext cx="5616959" cy="2103119"/>
          </a:xfrm>
        </p:spPr>
        <p:txBody>
          <a:bodyPr anchor="ctr">
            <a:normAutofit/>
          </a:bodyPr>
          <a:lstStyle/>
          <a:p>
            <a:pPr algn="l"/>
            <a:r>
              <a:rPr lang="de-AT" sz="3200" dirty="0">
                <a:solidFill>
                  <a:srgbClr val="012139"/>
                </a:solidFill>
              </a:rPr>
              <a:t>Sonja Gabriel</a:t>
            </a:r>
          </a:p>
          <a:p>
            <a:pPr algn="l"/>
            <a:r>
              <a:rPr lang="de-AT" sz="2800" dirty="0" err="1">
                <a:solidFill>
                  <a:srgbClr val="012139"/>
                </a:solidFill>
              </a:rPr>
              <a:t>APS-Schulleiter:innen</a:t>
            </a:r>
            <a:r>
              <a:rPr lang="de-AT" sz="2800" dirty="0">
                <a:solidFill>
                  <a:srgbClr val="012139"/>
                </a:solidFill>
              </a:rPr>
              <a:t>      	 28.08.2024</a:t>
            </a:r>
          </a:p>
        </p:txBody>
      </p:sp>
      <p:pic>
        <p:nvPicPr>
          <p:cNvPr id="8" name="Grafik 7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56B55B0C-9C1F-A571-85EE-A74F3A68F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21" y="0"/>
            <a:ext cx="3720534" cy="1856509"/>
          </a:xfrm>
          <a:prstGeom prst="rect">
            <a:avLst/>
          </a:prstGeom>
        </p:spPr>
      </p:pic>
      <p:pic>
        <p:nvPicPr>
          <p:cNvPr id="6" name="Grafik 5" descr="Ein Bild, das Bild, Zeichnung, Kunst enthält.&#10;&#10;Automatisch generierte Beschreibung">
            <a:extLst>
              <a:ext uri="{FF2B5EF4-FFF2-40B4-BE49-F238E27FC236}">
                <a16:creationId xmlns:a16="http://schemas.microsoft.com/office/drawing/2014/main" id="{43D165B7-5BBD-4802-8DCA-881C4C254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1"/>
          <a:stretch/>
        </p:blipFill>
        <p:spPr>
          <a:xfrm>
            <a:off x="-6737" y="0"/>
            <a:ext cx="6087618" cy="530710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0DBBA7A-412C-1629-DB96-312B1788B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787" y="6195306"/>
            <a:ext cx="1581790" cy="59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13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84BE9C-447F-1493-9F50-67E1E512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de-DE"/>
              <a:t>Schwächen</a:t>
            </a:r>
            <a:endParaRPr lang="de-AT"/>
          </a:p>
        </p:txBody>
      </p:sp>
      <p:pic>
        <p:nvPicPr>
          <p:cNvPr id="6" name="Grafik 5" descr="Ein Bild, das Text, Kunst, Cartoon, Screenshot enthält.&#10;&#10;Automatisch generierte Beschreibung">
            <a:extLst>
              <a:ext uri="{FF2B5EF4-FFF2-40B4-BE49-F238E27FC236}">
                <a16:creationId xmlns:a16="http://schemas.microsoft.com/office/drawing/2014/main" id="{9F131865-4B23-9914-0BD4-09E669F97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3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4B5608-B0FF-439F-688C-4DEFE9E19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r>
              <a:rPr lang="de-AT" sz="2000" dirty="0"/>
              <a:t>Von Trainingsdaten abhängig</a:t>
            </a:r>
          </a:p>
          <a:p>
            <a:r>
              <a:rPr lang="de-AT" sz="2000" dirty="0"/>
              <a:t>Mangelnde Transparenz</a:t>
            </a:r>
          </a:p>
          <a:p>
            <a:r>
              <a:rPr lang="de-AT" sz="2000" dirty="0"/>
              <a:t>Kein echtes Verständnis</a:t>
            </a:r>
          </a:p>
          <a:p>
            <a:r>
              <a:rPr lang="de-AT" sz="2000" dirty="0"/>
              <a:t>Kreativität und Intuition</a:t>
            </a:r>
          </a:p>
          <a:p>
            <a:r>
              <a:rPr lang="de-AT" sz="2000" dirty="0"/>
              <a:t>Fehlen von emotionaler und sozialer Intelligenz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942F53-A32E-3E0A-EED4-52D1F9D209E6}"/>
              </a:ext>
            </a:extLst>
          </p:cNvPr>
          <p:cNvSpPr txBox="1"/>
          <p:nvPr/>
        </p:nvSpPr>
        <p:spPr>
          <a:xfrm>
            <a:off x="6992901" y="6488658"/>
            <a:ext cx="569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DALL-E 3 via ChatGPT 4</a:t>
            </a:r>
          </a:p>
        </p:txBody>
      </p:sp>
    </p:spTree>
    <p:extLst>
      <p:ext uri="{BB962C8B-B14F-4D97-AF65-F5344CB8AC3E}">
        <p14:creationId xmlns:p14="http://schemas.microsoft.com/office/powerpoint/2010/main" val="144726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35833A-C07C-D03B-AD07-0D8844B9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de-AT"/>
              <a:t>Alignment Problem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8209E1-29CA-39E3-60E7-8224A84DE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595678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400" dirty="0"/>
              <a:t>KI-Systeme so gestalten, dass Ziele und Verhaltensweisen mit menschlichen Werten, Ethik und Absichten übereinstimmen.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AB292B-A91D-B6C2-8475-67AF02F639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6" r="3" b="3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269AF4E-1AC8-1641-91E4-96DC52B37C9F}"/>
              </a:ext>
            </a:extLst>
          </p:cNvPr>
          <p:cNvSpPr txBox="1"/>
          <p:nvPr/>
        </p:nvSpPr>
        <p:spPr>
          <a:xfrm>
            <a:off x="724650" y="6488666"/>
            <a:ext cx="569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DALL-E 3 via ChatGPT 4o</a:t>
            </a:r>
          </a:p>
        </p:txBody>
      </p:sp>
    </p:spTree>
    <p:extLst>
      <p:ext uri="{BB962C8B-B14F-4D97-AF65-F5344CB8AC3E}">
        <p14:creationId xmlns:p14="http://schemas.microsoft.com/office/powerpoint/2010/main" val="3701744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6A77F9-AAB9-7BF5-7D9F-3BD6389DF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Was </a:t>
            </a:r>
            <a:r>
              <a:rPr lang="en-US" sz="5200" dirty="0" err="1"/>
              <a:t>steckt</a:t>
            </a:r>
            <a:r>
              <a:rPr lang="en-US" sz="5200" dirty="0"/>
              <a:t> hinter dem </a:t>
            </a:r>
            <a:r>
              <a:rPr lang="en-US" sz="5200" dirty="0" err="1"/>
              <a:t>Begriff</a:t>
            </a:r>
            <a:r>
              <a:rPr lang="en-US" sz="5200" dirty="0"/>
              <a:t> AI-Literacy?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4550ED-E83A-9EC5-FA31-FDC42D92A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17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B1FC1CF-4039-34F3-DE67-4026BF048FAD}"/>
              </a:ext>
            </a:extLst>
          </p:cNvPr>
          <p:cNvSpPr txBox="1"/>
          <p:nvPr/>
        </p:nvSpPr>
        <p:spPr>
          <a:xfrm>
            <a:off x="628957" y="6488668"/>
            <a:ext cx="569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DALL-E 3 via ChatGPT 4</a:t>
            </a:r>
          </a:p>
        </p:txBody>
      </p:sp>
    </p:spTree>
    <p:extLst>
      <p:ext uri="{BB962C8B-B14F-4D97-AF65-F5344CB8AC3E}">
        <p14:creationId xmlns:p14="http://schemas.microsoft.com/office/powerpoint/2010/main" val="1048395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BFF40C2-3D23-7B34-A627-83A063EB9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397" y="652007"/>
            <a:ext cx="7390603" cy="46979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6EC0BE5-D048-6A05-7574-E1E72BD86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646" y="0"/>
            <a:ext cx="5091164" cy="685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5CAB509-6FCC-49C1-F4C1-258F616DA837}"/>
              </a:ext>
            </a:extLst>
          </p:cNvPr>
          <p:cNvSpPr txBox="1"/>
          <p:nvPr/>
        </p:nvSpPr>
        <p:spPr>
          <a:xfrm>
            <a:off x="4896518" y="5939089"/>
            <a:ext cx="6192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https://www.unesco.org/en/digital-education/ai-future-learning/competency-frameworks</a:t>
            </a:r>
          </a:p>
        </p:txBody>
      </p:sp>
    </p:spTree>
    <p:extLst>
      <p:ext uri="{BB962C8B-B14F-4D97-AF65-F5344CB8AC3E}">
        <p14:creationId xmlns:p14="http://schemas.microsoft.com/office/powerpoint/2010/main" val="277286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9B535FF-C106-C484-6F99-3F27A719A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857" y="2420798"/>
            <a:ext cx="7450934" cy="402771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353FCD8-545F-9F08-9C5E-06FF9A7C7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56" y="0"/>
            <a:ext cx="4391401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56144BF-4372-EB29-51FF-231D15959BE2}"/>
              </a:ext>
            </a:extLst>
          </p:cNvPr>
          <p:cNvSpPr txBox="1"/>
          <p:nvPr/>
        </p:nvSpPr>
        <p:spPr>
          <a:xfrm>
            <a:off x="5929083" y="984101"/>
            <a:ext cx="6094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https://www.unesco.org/en/digital-education/ai-future-learning/competency-frameworks</a:t>
            </a:r>
          </a:p>
        </p:txBody>
      </p:sp>
    </p:spTree>
    <p:extLst>
      <p:ext uri="{BB962C8B-B14F-4D97-AF65-F5344CB8AC3E}">
        <p14:creationId xmlns:p14="http://schemas.microsoft.com/office/powerpoint/2010/main" val="1033620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EE3269-11D9-B115-A17B-86B8AE9FA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Was </a:t>
            </a:r>
            <a:r>
              <a:rPr lang="en-US" sz="5200" dirty="0" err="1"/>
              <a:t>bedeutet</a:t>
            </a:r>
            <a:r>
              <a:rPr lang="en-US" sz="5200" dirty="0"/>
              <a:t> das für </a:t>
            </a:r>
            <a:r>
              <a:rPr lang="en-US" sz="5200" dirty="0" err="1"/>
              <a:t>Unterricht</a:t>
            </a:r>
            <a:r>
              <a:rPr lang="en-US" sz="5200" dirty="0"/>
              <a:t> &amp; </a:t>
            </a:r>
            <a:r>
              <a:rPr lang="en-US" sz="5200" dirty="0" err="1"/>
              <a:t>Lernen</a:t>
            </a:r>
            <a:r>
              <a:rPr lang="en-US" sz="5200" dirty="0"/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9EDFC5-F87E-5071-1C26-94CB49622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8" r="-1" b="-1"/>
          <a:stretch/>
        </p:blipFill>
        <p:spPr>
          <a:xfrm>
            <a:off x="5006456" y="0"/>
            <a:ext cx="7182495" cy="68579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62D04F-57B1-9E0C-A12F-749A76269B20}"/>
              </a:ext>
            </a:extLst>
          </p:cNvPr>
          <p:cNvSpPr txBox="1"/>
          <p:nvPr/>
        </p:nvSpPr>
        <p:spPr>
          <a:xfrm>
            <a:off x="5217264" y="6488668"/>
            <a:ext cx="569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DALL-E 3 via ChatGPT 4</a:t>
            </a:r>
          </a:p>
        </p:txBody>
      </p:sp>
    </p:spTree>
    <p:extLst>
      <p:ext uri="{BB962C8B-B14F-4D97-AF65-F5344CB8AC3E}">
        <p14:creationId xmlns:p14="http://schemas.microsoft.com/office/powerpoint/2010/main" val="2801422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67653-88B6-CC48-327F-5D48BEAA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163" y="2019114"/>
            <a:ext cx="3822189" cy="27560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dirty="0" err="1">
                <a:solidFill>
                  <a:srgbClr val="233C50"/>
                </a:solidFill>
              </a:rPr>
              <a:t>Verteilte</a:t>
            </a:r>
            <a:r>
              <a:rPr lang="en-US" sz="3700" b="1" dirty="0">
                <a:solidFill>
                  <a:srgbClr val="233C50"/>
                </a:solidFill>
              </a:rPr>
              <a:t> </a:t>
            </a:r>
            <a:r>
              <a:rPr lang="en-US" sz="3700" b="1" dirty="0" err="1">
                <a:solidFill>
                  <a:srgbClr val="233C50"/>
                </a:solidFill>
              </a:rPr>
              <a:t>Kognition</a:t>
            </a:r>
            <a:r>
              <a:rPr lang="en-US" sz="3700" b="1" dirty="0">
                <a:solidFill>
                  <a:srgbClr val="233C50"/>
                </a:solidFill>
              </a:rPr>
              <a:t> und Computational Offloading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7E8D51-F00D-FE29-3BA7-758CDD924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3DD22FC-752D-A704-DE15-F90E661DE51C}"/>
              </a:ext>
            </a:extLst>
          </p:cNvPr>
          <p:cNvSpPr txBox="1"/>
          <p:nvPr/>
        </p:nvSpPr>
        <p:spPr>
          <a:xfrm>
            <a:off x="6936391" y="6488668"/>
            <a:ext cx="569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DALL-E 3 via ChatGPT 4</a:t>
            </a:r>
          </a:p>
        </p:txBody>
      </p:sp>
    </p:spTree>
    <p:extLst>
      <p:ext uri="{BB962C8B-B14F-4D97-AF65-F5344CB8AC3E}">
        <p14:creationId xmlns:p14="http://schemas.microsoft.com/office/powerpoint/2010/main" val="385206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F8D438-84B2-55FB-3955-06CE1049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47133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rgbClr val="264C58"/>
                </a:solidFill>
                <a:latin typeface="+mj-lt"/>
                <a:ea typeface="+mj-ea"/>
                <a:cs typeface="+mj-cs"/>
              </a:rPr>
              <a:t>Deskilling vs. Upskilling</a:t>
            </a:r>
            <a:br>
              <a:rPr lang="en-US" sz="6600" b="1" kern="1200" dirty="0">
                <a:solidFill>
                  <a:srgbClr val="264C58"/>
                </a:solidFill>
                <a:latin typeface="+mj-lt"/>
                <a:ea typeface="+mj-ea"/>
                <a:cs typeface="+mj-cs"/>
              </a:rPr>
            </a:br>
            <a:r>
              <a:rPr lang="en-US" sz="6600" b="1" kern="1200" dirty="0">
                <a:solidFill>
                  <a:srgbClr val="264C58"/>
                </a:solidFill>
                <a:latin typeface="+mj-lt"/>
                <a:ea typeface="+mj-ea"/>
                <a:cs typeface="+mj-cs"/>
              </a:rPr>
              <a:t>vs.</a:t>
            </a:r>
            <a:br>
              <a:rPr lang="en-US" sz="6600" b="1" kern="1200" dirty="0">
                <a:solidFill>
                  <a:srgbClr val="264C58"/>
                </a:solidFill>
                <a:latin typeface="+mj-lt"/>
                <a:ea typeface="+mj-ea"/>
                <a:cs typeface="+mj-cs"/>
              </a:rPr>
            </a:br>
            <a:r>
              <a:rPr lang="en-US" sz="6600" b="1" kern="1200" dirty="0">
                <a:solidFill>
                  <a:srgbClr val="264C58"/>
                </a:solidFill>
                <a:latin typeface="+mj-lt"/>
                <a:ea typeface="+mj-ea"/>
                <a:cs typeface="+mj-cs"/>
              </a:rPr>
              <a:t>Reskilling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6413ED-8058-9AAF-68F8-FA1D933BA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574" y="3254"/>
            <a:ext cx="6874340" cy="687434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B2EFE33-CDEE-4E58-1F78-FE9551E0137B}"/>
              </a:ext>
            </a:extLst>
          </p:cNvPr>
          <p:cNvSpPr txBox="1"/>
          <p:nvPr/>
        </p:nvSpPr>
        <p:spPr>
          <a:xfrm>
            <a:off x="468086" y="6508262"/>
            <a:ext cx="569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DALL-E 3 via ChatGPT 4</a:t>
            </a:r>
          </a:p>
        </p:txBody>
      </p:sp>
    </p:spTree>
    <p:extLst>
      <p:ext uri="{BB962C8B-B14F-4D97-AF65-F5344CB8AC3E}">
        <p14:creationId xmlns:p14="http://schemas.microsoft.com/office/powerpoint/2010/main" val="4156251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295648-2660-1FC1-3E31-AA3ABACE7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de-AT" dirty="0"/>
              <a:t>Urheberrecht &amp; Datenschutz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AE4BCF-E82E-F3A3-7FAF-8D81FD216A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632"/>
          <a:stretch/>
        </p:blipFill>
        <p:spPr>
          <a:xfrm>
            <a:off x="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B490D4-654F-AE7A-D360-27B555343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r>
              <a:rPr lang="de-AT" sz="2000" dirty="0"/>
              <a:t>Achtung auf Dateneingabe/Training von Modellen - Urheberrecht</a:t>
            </a:r>
          </a:p>
          <a:p>
            <a:r>
              <a:rPr lang="de-AT" sz="2000" dirty="0"/>
              <a:t>Nutzungsbedingungen der Tools beachten</a:t>
            </a:r>
          </a:p>
          <a:p>
            <a:r>
              <a:rPr lang="de-AT" sz="2000" dirty="0"/>
              <a:t>Möglichst Tools ohne Anmeldung nutzen (</a:t>
            </a:r>
            <a:r>
              <a:rPr lang="de-AT" sz="2000" dirty="0" err="1"/>
              <a:t>Deepl</a:t>
            </a:r>
            <a:r>
              <a:rPr lang="de-AT" sz="2000" dirty="0"/>
              <a:t>, </a:t>
            </a:r>
            <a:r>
              <a:rPr lang="de-AT" sz="2000" dirty="0" err="1"/>
              <a:t>Perplexity</a:t>
            </a:r>
            <a:r>
              <a:rPr lang="de-AT" sz="2000" dirty="0"/>
              <a:t>) oder DSGVO-konformen Tools (Mistral)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EE03ABC-B066-C17A-2119-0364C3F008B6}"/>
              </a:ext>
            </a:extLst>
          </p:cNvPr>
          <p:cNvSpPr txBox="1"/>
          <p:nvPr/>
        </p:nvSpPr>
        <p:spPr>
          <a:xfrm>
            <a:off x="628957" y="6488668"/>
            <a:ext cx="569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DALL-E 3 via ChatGPT 4o</a:t>
            </a:r>
          </a:p>
        </p:txBody>
      </p:sp>
    </p:spTree>
    <p:extLst>
      <p:ext uri="{BB962C8B-B14F-4D97-AF65-F5344CB8AC3E}">
        <p14:creationId xmlns:p14="http://schemas.microsoft.com/office/powerpoint/2010/main" val="108440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90DBAC-45EE-4651-A830-9F998409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de-AT" sz="2500"/>
              <a:t>Bildungs(un)gerechtigkeit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349E73-9A8D-B3BD-97EB-C0AA1645A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r>
              <a:rPr lang="de-AT" sz="2000" dirty="0"/>
              <a:t>Chancen für Inklusion</a:t>
            </a:r>
          </a:p>
          <a:p>
            <a:r>
              <a:rPr lang="de-AT" sz="2000" dirty="0"/>
              <a:t>Digitale Kluft (Vorwissen, AI-</a:t>
            </a:r>
            <a:r>
              <a:rPr lang="de-AT" sz="2000" dirty="0" err="1"/>
              <a:t>Literacy</a:t>
            </a:r>
            <a:r>
              <a:rPr lang="de-AT" sz="2000" dirty="0"/>
              <a:t>)</a:t>
            </a:r>
          </a:p>
          <a:p>
            <a:r>
              <a:rPr lang="de-AT" sz="2000" dirty="0"/>
              <a:t>Zugang zu KI-Tools</a:t>
            </a:r>
          </a:p>
          <a:p>
            <a:r>
              <a:rPr lang="de-AT" sz="2000" dirty="0"/>
              <a:t>Rechtliche Rahmenbedingungen</a:t>
            </a:r>
          </a:p>
          <a:p>
            <a:r>
              <a:rPr lang="de-AT" sz="2000" dirty="0"/>
              <a:t>Selbstbestimmtes Lernen</a:t>
            </a:r>
          </a:p>
          <a:p>
            <a:r>
              <a:rPr lang="de-AT" sz="2000" dirty="0"/>
              <a:t>…</a:t>
            </a:r>
          </a:p>
          <a:p>
            <a:endParaRPr lang="de-AT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A96C07-C324-7618-9A64-9B96F21EDD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06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11DB1F7-01F7-D5B6-F722-32A0EE5360A2}"/>
              </a:ext>
            </a:extLst>
          </p:cNvPr>
          <p:cNvSpPr txBox="1"/>
          <p:nvPr/>
        </p:nvSpPr>
        <p:spPr>
          <a:xfrm>
            <a:off x="551120" y="6488658"/>
            <a:ext cx="569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DALL-E 3 via ChatGPT 4o</a:t>
            </a:r>
          </a:p>
        </p:txBody>
      </p:sp>
    </p:spTree>
    <p:extLst>
      <p:ext uri="{BB962C8B-B14F-4D97-AF65-F5344CB8AC3E}">
        <p14:creationId xmlns:p14="http://schemas.microsoft.com/office/powerpoint/2010/main" val="3433305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_Video_Aug24">
            <a:hlinkClick r:id="" action="ppaction://media"/>
            <a:extLst>
              <a:ext uri="{FF2B5EF4-FFF2-40B4-BE49-F238E27FC236}">
                <a16:creationId xmlns:a16="http://schemas.microsoft.com/office/drawing/2014/main" id="{C64F73AC-7E93-033D-8E23-BA88A5380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925" t="12166" r="34764" b="17076"/>
          <a:stretch/>
        </p:blipFill>
        <p:spPr>
          <a:xfrm>
            <a:off x="2364609" y="0"/>
            <a:ext cx="746278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D6BADAE-2000-92E0-F694-E9AFA3E8AFC6}"/>
              </a:ext>
            </a:extLst>
          </p:cNvPr>
          <p:cNvSpPr txBox="1"/>
          <p:nvPr/>
        </p:nvSpPr>
        <p:spPr>
          <a:xfrm rot="5400000">
            <a:off x="8130989" y="34415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hlinkClick r:id="rId5"/>
              </a:rPr>
              <a:t>https://youtu.be/aIxqms8KSkA?si=5wIRtsk3oC2KfA3c</a:t>
            </a:r>
            <a:r>
              <a:rPr lang="de-A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641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BBF7BD8C-0DC7-961D-019F-C40A5F1FE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366" y="2055812"/>
            <a:ext cx="5335385" cy="43256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C0E669-890B-AAAF-F6AB-364EEE0F2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>
                <a:solidFill>
                  <a:srgbClr val="719383"/>
                </a:solidFill>
              </a:rPr>
              <a:t>Trainingsdaten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C99D6A-D26D-389D-B208-E02107950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443" y="6448722"/>
            <a:ext cx="8028383" cy="443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 dirty="0"/>
              <a:t>ChatGPT Version 4o (Prompt am 26.08.2024)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9A4569-6ACF-FAF2-C5A2-9F52D85DEBC6}"/>
              </a:ext>
            </a:extLst>
          </p:cNvPr>
          <p:cNvSpPr txBox="1"/>
          <p:nvPr/>
        </p:nvSpPr>
        <p:spPr>
          <a:xfrm>
            <a:off x="838200" y="2393174"/>
            <a:ext cx="42976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719383"/>
                </a:solidFill>
              </a:rPr>
              <a:t>W</a:t>
            </a:r>
            <a:r>
              <a:rPr lang="de-AT" sz="2400" b="1" dirty="0"/>
              <a:t>estern</a:t>
            </a:r>
          </a:p>
          <a:p>
            <a:r>
              <a:rPr lang="de-AT" sz="3200" b="1" dirty="0" err="1">
                <a:solidFill>
                  <a:srgbClr val="719383"/>
                </a:solidFill>
              </a:rPr>
              <a:t>E</a:t>
            </a:r>
            <a:r>
              <a:rPr lang="de-AT" sz="2400" b="1" dirty="0" err="1"/>
              <a:t>ducated</a:t>
            </a:r>
            <a:endParaRPr lang="de-AT" sz="2400" b="1" dirty="0"/>
          </a:p>
          <a:p>
            <a:r>
              <a:rPr lang="de-AT" sz="3200" b="1" dirty="0" err="1">
                <a:solidFill>
                  <a:srgbClr val="719383"/>
                </a:solidFill>
              </a:rPr>
              <a:t>I</a:t>
            </a:r>
            <a:r>
              <a:rPr lang="de-AT" sz="2400" b="1" dirty="0" err="1"/>
              <a:t>ndustrialized</a:t>
            </a:r>
            <a:endParaRPr lang="de-AT" sz="2400" b="1" dirty="0"/>
          </a:p>
          <a:p>
            <a:r>
              <a:rPr lang="de-AT" sz="3200" b="1" dirty="0">
                <a:solidFill>
                  <a:srgbClr val="719383"/>
                </a:solidFill>
              </a:rPr>
              <a:t>R</a:t>
            </a:r>
            <a:r>
              <a:rPr lang="de-AT" sz="2400" b="1" dirty="0"/>
              <a:t>ich</a:t>
            </a:r>
          </a:p>
          <a:p>
            <a:r>
              <a:rPr lang="de-AT" sz="3200" b="1" dirty="0">
                <a:solidFill>
                  <a:srgbClr val="719383"/>
                </a:solidFill>
              </a:rPr>
              <a:t>D</a:t>
            </a:r>
            <a:r>
              <a:rPr lang="de-AT" sz="2400" b="1" dirty="0"/>
              <a:t>emocratic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363073-C7D1-DBE5-7F32-3DDF7020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086" y="0"/>
            <a:ext cx="2127379" cy="37229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4389D24-821E-2E07-7FF3-B7C164FE1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707" y="1"/>
            <a:ext cx="2127379" cy="372291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837B1F5-8D6F-A13D-3568-E921AB706607}"/>
              </a:ext>
            </a:extLst>
          </p:cNvPr>
          <p:cNvSpPr txBox="1"/>
          <p:nvPr/>
        </p:nvSpPr>
        <p:spPr>
          <a:xfrm>
            <a:off x="7933707" y="3722914"/>
            <a:ext cx="429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Pictures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DALL-E 3 via ChatGPT 4o</a:t>
            </a:r>
          </a:p>
        </p:txBody>
      </p:sp>
    </p:spTree>
    <p:extLst>
      <p:ext uri="{BB962C8B-B14F-4D97-AF65-F5344CB8AC3E}">
        <p14:creationId xmlns:p14="http://schemas.microsoft.com/office/powerpoint/2010/main" val="205621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01"/>
    </mc:Choice>
    <mc:Fallback xmlns="">
      <p:transition spd="slow" advTm="6580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in Bild, das Farbigkeit, Kunst enthält.&#10;&#10;Automatisch generierte Beschreibung">
            <a:extLst>
              <a:ext uri="{FF2B5EF4-FFF2-40B4-BE49-F238E27FC236}">
                <a16:creationId xmlns:a16="http://schemas.microsoft.com/office/drawing/2014/main" id="{AE03EC9F-3B05-ED09-ECE1-2A5668FBF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66" r="414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4DE1CD-A70C-4DC6-ACB0-FDBD3764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196" y="743446"/>
            <a:ext cx="5583756" cy="503450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Generative KI </a:t>
            </a:r>
            <a:r>
              <a:rPr lang="en-US" sz="4000" dirty="0" err="1"/>
              <a:t>ersetzt</a:t>
            </a:r>
            <a:r>
              <a:rPr lang="en-US" sz="4000" dirty="0"/>
              <a:t> </a:t>
            </a:r>
            <a:r>
              <a:rPr lang="en-US" sz="4000" dirty="0" err="1"/>
              <a:t>weder</a:t>
            </a:r>
            <a:r>
              <a:rPr lang="en-US" sz="4000" dirty="0"/>
              <a:t> </a:t>
            </a:r>
            <a:r>
              <a:rPr lang="en-US" sz="4000" dirty="0" err="1">
                <a:solidFill>
                  <a:srgbClr val="FF5E36"/>
                </a:solidFill>
              </a:rPr>
              <a:t>Fachwissen</a:t>
            </a:r>
            <a:r>
              <a:rPr lang="en-US" sz="4000" dirty="0"/>
              <a:t> </a:t>
            </a:r>
            <a:r>
              <a:rPr lang="en-US" sz="4000" dirty="0" err="1"/>
              <a:t>noch</a:t>
            </a:r>
            <a:r>
              <a:rPr lang="en-US" sz="4000" dirty="0"/>
              <a:t> </a:t>
            </a:r>
            <a:r>
              <a:rPr lang="en-US" sz="4000" dirty="0" err="1">
                <a:solidFill>
                  <a:srgbClr val="371DC8"/>
                </a:solidFill>
              </a:rPr>
              <a:t>Suchmaschinen</a:t>
            </a:r>
            <a:r>
              <a:rPr lang="en-US" sz="4000" dirty="0"/>
              <a:t> und </a:t>
            </a:r>
            <a:r>
              <a:rPr lang="en-US" sz="4000" dirty="0" err="1"/>
              <a:t>schon</a:t>
            </a:r>
            <a:r>
              <a:rPr lang="en-US" sz="4000" dirty="0"/>
              <a:t> gar </a:t>
            </a:r>
            <a:r>
              <a:rPr lang="en-US" sz="4000" dirty="0" err="1"/>
              <a:t>nicht</a:t>
            </a:r>
            <a:r>
              <a:rPr lang="en-US" sz="4000" dirty="0"/>
              <a:t> </a:t>
            </a:r>
            <a:r>
              <a:rPr lang="en-US" sz="4400" b="1" dirty="0" err="1">
                <a:solidFill>
                  <a:srgbClr val="6405B2"/>
                </a:solidFill>
              </a:rPr>
              <a:t>kritische</a:t>
            </a:r>
            <a:r>
              <a:rPr lang="en-US" sz="4400" b="1" dirty="0">
                <a:solidFill>
                  <a:srgbClr val="6405B2"/>
                </a:solidFill>
              </a:rPr>
              <a:t> </a:t>
            </a:r>
            <a:r>
              <a:rPr lang="en-US" sz="4400" b="1" dirty="0" err="1">
                <a:solidFill>
                  <a:srgbClr val="6405B2"/>
                </a:solidFill>
              </a:rPr>
              <a:t>Medienkompetenz</a:t>
            </a:r>
            <a:r>
              <a:rPr lang="en-US" sz="4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77708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03EDB-7190-D76D-4EA6-C6C4631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45" y="-143582"/>
            <a:ext cx="10515600" cy="1325563"/>
          </a:xfrm>
        </p:spPr>
        <p:txBody>
          <a:bodyPr/>
          <a:lstStyle/>
          <a:p>
            <a:r>
              <a:rPr lang="de-DE" dirty="0"/>
              <a:t>Welche Nahrung benötigen europäische Igel?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749FA04-8FF7-D23B-57F5-E594480B4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1923"/>
            <a:ext cx="7531487" cy="18352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3EE5096-EA04-7F37-2557-B32E4C1E2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3" y="2490191"/>
            <a:ext cx="7353678" cy="17399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784142C-6AF5-D609-8145-A4E029B17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7" r="2668"/>
          <a:stretch/>
        </p:blipFill>
        <p:spPr>
          <a:xfrm>
            <a:off x="7366739" y="1648054"/>
            <a:ext cx="4825261" cy="19686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1DC75F2-F67D-3A15-DA6A-82B5ED8B51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69"/>
          <a:stretch/>
        </p:blipFill>
        <p:spPr>
          <a:xfrm>
            <a:off x="5731714" y="3937943"/>
            <a:ext cx="6460286" cy="288479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BC33F9A-F559-EF1F-ED91-6AEE1341B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474757"/>
            <a:ext cx="6096001" cy="189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1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E24E5-DE9A-E1C0-55CE-3F1A49A50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786" y="349126"/>
            <a:ext cx="10515600" cy="1325563"/>
          </a:xfrm>
        </p:spPr>
        <p:txBody>
          <a:bodyPr/>
          <a:lstStyle/>
          <a:p>
            <a:r>
              <a:rPr lang="de-DE" dirty="0"/>
              <a:t>Gibt es Lerntypen?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4E9682-7666-37DE-8094-F69649588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12362"/>
            <a:ext cx="5827587" cy="322980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795F8AF-A8EB-38D8-252D-2EE1BE07D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577" y="258829"/>
            <a:ext cx="7258423" cy="88269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4B411FD-31F1-8D25-6AE1-DFBDF1C4D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216" y="1551254"/>
            <a:ext cx="6693244" cy="7620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7DB9A16-51F9-C536-BD84-7D01EAA87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793" y="5445002"/>
            <a:ext cx="7982360" cy="121926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646C4D6-8746-67F7-28AC-497C02A7D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317" y="3065082"/>
            <a:ext cx="6483683" cy="17209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3CDF7EC8-7245-A5B6-2A48-A585D152647A}"/>
                  </a:ext>
                </a:extLst>
              </p14:cNvPr>
              <p14:cNvContentPartPr/>
              <p14:nvPr/>
            </p14:nvContentPartPr>
            <p14:xfrm>
              <a:off x="5359163" y="492652"/>
              <a:ext cx="2293920" cy="4932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3CDF7EC8-7245-A5B6-2A48-A585D15264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05163" y="384652"/>
                <a:ext cx="240156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D16718F9-4EA7-83DB-CEC3-275E33C6E801}"/>
                  </a:ext>
                </a:extLst>
              </p14:cNvPr>
              <p14:cNvContentPartPr/>
              <p14:nvPr/>
            </p14:nvContentPartPr>
            <p14:xfrm>
              <a:off x="10225534" y="1820645"/>
              <a:ext cx="1610640" cy="8820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D16718F9-4EA7-83DB-CEC3-275E33C6E80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71534" y="1713005"/>
                <a:ext cx="171828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DE5FD89A-3D7D-C16A-195F-5E92F8C9F1C5}"/>
                  </a:ext>
                </a:extLst>
              </p14:cNvPr>
              <p14:cNvContentPartPr/>
              <p14:nvPr/>
            </p14:nvContentPartPr>
            <p14:xfrm>
              <a:off x="6034774" y="2027285"/>
              <a:ext cx="1230840" cy="961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DE5FD89A-3D7D-C16A-195F-5E92F8C9F1C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81134" y="1919285"/>
                <a:ext cx="133848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F741C3B5-B1C1-8F44-F0EB-2F7D2111FF6F}"/>
                  </a:ext>
                </a:extLst>
              </p14:cNvPr>
              <p14:cNvContentPartPr/>
              <p14:nvPr/>
            </p14:nvContentPartPr>
            <p14:xfrm>
              <a:off x="572494" y="2122325"/>
              <a:ext cx="1764360" cy="6228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F741C3B5-B1C1-8F44-F0EB-2F7D2111FF6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8494" y="2014325"/>
                <a:ext cx="187200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EFFB8ADB-F345-DF9F-D313-367BED1081F5}"/>
                  </a:ext>
                </a:extLst>
              </p14:cNvPr>
              <p14:cNvContentPartPr/>
              <p14:nvPr/>
            </p14:nvContentPartPr>
            <p14:xfrm>
              <a:off x="3363214" y="6231005"/>
              <a:ext cx="2341800" cy="1350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EFFB8ADB-F345-DF9F-D313-367BED1081F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09214" y="6123365"/>
                <a:ext cx="244944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658FC63B-68CF-F05B-6615-BD0B984DEA0A}"/>
                  </a:ext>
                </a:extLst>
              </p14:cNvPr>
              <p14:cNvContentPartPr/>
              <p14:nvPr/>
            </p14:nvContentPartPr>
            <p14:xfrm>
              <a:off x="5844334" y="4023485"/>
              <a:ext cx="3315240" cy="8856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658FC63B-68CF-F05B-6615-BD0B984DEA0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90334" y="3915485"/>
                <a:ext cx="3422880" cy="30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5473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B7CF08-FEE4-B27F-28E5-842D7D9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de-AT" sz="5400"/>
              <a:t>Generative KI und Didaktik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324718-8AD4-B144-70B9-9FFD0177A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de-AT" sz="2400" dirty="0"/>
              <a:t>Chancen nutzen (KI als Tutor, Coach, Entlastung, innovative Lehrmethoden, Bildungsgerechtigkeit)</a:t>
            </a:r>
          </a:p>
          <a:p>
            <a:r>
              <a:rPr lang="de-AT" sz="2400" dirty="0"/>
              <a:t>Herausforderungen kennen und gegensteuern (Bias, falsche Informationen, Abhängigkeit von Anbietenden, soziale Dimension)</a:t>
            </a:r>
          </a:p>
          <a:p>
            <a:r>
              <a:rPr lang="de-AT" sz="2400" dirty="0"/>
              <a:t>Rolle der Lehrenden &amp; Lernenden verändert sich</a:t>
            </a:r>
          </a:p>
          <a:p>
            <a:r>
              <a:rPr lang="de-AT" sz="2400" dirty="0"/>
              <a:t>Aufgabenstellungen müssen sich ändern (exploratives Lernen)</a:t>
            </a:r>
          </a:p>
          <a:p>
            <a:r>
              <a:rPr lang="de-AT" sz="2400" dirty="0"/>
              <a:t>Prüfungsformate anpassen (Prozess, Produkt, Präsentation)</a:t>
            </a:r>
          </a:p>
          <a:p>
            <a:pPr marL="0" indent="0">
              <a:buNone/>
            </a:pP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3795241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BDE567E-568E-223E-AC16-DAA4FDEE2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935CA2E-CAAB-3218-002C-3C29475F0590}"/>
              </a:ext>
            </a:extLst>
          </p:cNvPr>
          <p:cNvSpPr txBox="1"/>
          <p:nvPr/>
        </p:nvSpPr>
        <p:spPr>
          <a:xfrm>
            <a:off x="196798" y="6088558"/>
            <a:ext cx="2382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Fünf Dimensionen für den Unterricht (2023) von Joscha Falck unter </a:t>
            </a:r>
            <a:r>
              <a:rPr lang="de-DE" sz="1100" dirty="0">
                <a:hlinkClick r:id="rId3"/>
              </a:rPr>
              <a:t>https://joschafalck.de/lernen-und-ki/</a:t>
            </a:r>
            <a:r>
              <a:rPr lang="de-DE" sz="1100" dirty="0"/>
              <a:t> ist lizenziert als </a:t>
            </a:r>
            <a:r>
              <a:rPr lang="de-DE" sz="1100" dirty="0">
                <a:hlinkClick r:id="rId4"/>
              </a:rPr>
              <a:t>CC-BY-SA</a:t>
            </a:r>
            <a:endParaRPr lang="de-AT" sz="11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8B88AC-1990-C647-B211-515EBA4E9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98" y="5716323"/>
            <a:ext cx="902286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27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07828-A94E-2A4C-D247-2D069C5B1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453883"/>
            <a:ext cx="6048672" cy="2478888"/>
          </a:xfrm>
        </p:spPr>
        <p:txBody>
          <a:bodyPr anchor="b">
            <a:normAutofit/>
          </a:bodyPr>
          <a:lstStyle/>
          <a:p>
            <a:r>
              <a:rPr lang="de-AT" sz="4900" b="1" dirty="0">
                <a:solidFill>
                  <a:srgbClr val="0C47AD"/>
                </a:solidFill>
              </a:rPr>
              <a:t>Vielen Dank </a:t>
            </a:r>
            <a:br>
              <a:rPr lang="de-AT" sz="4900" b="1" dirty="0">
                <a:solidFill>
                  <a:srgbClr val="0C47AD"/>
                </a:solidFill>
              </a:rPr>
            </a:br>
            <a:r>
              <a:rPr lang="de-AT" sz="4900" b="1" dirty="0">
                <a:solidFill>
                  <a:srgbClr val="0C47AD"/>
                </a:solidFill>
              </a:rPr>
              <a:t>für Ihr Interesse!</a:t>
            </a:r>
            <a:br>
              <a:rPr lang="de-AT" sz="4000" b="1" dirty="0">
                <a:solidFill>
                  <a:srgbClr val="64FFEE"/>
                </a:solidFill>
              </a:rPr>
            </a:br>
            <a:endParaRPr lang="de-AT" sz="3100" b="1" dirty="0">
              <a:solidFill>
                <a:srgbClr val="64FFEE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481F18-6F94-8A1A-0B1E-0C9E3751A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618" y="-12976"/>
            <a:ext cx="7720197" cy="6870976"/>
          </a:xfrm>
          <a:prstGeom prst="rect">
            <a:avLst/>
          </a:prstGeom>
          <a:noFill/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01B9E04-45F0-2211-5A65-8D9917FE0CE3}"/>
              </a:ext>
            </a:extLst>
          </p:cNvPr>
          <p:cNvSpPr txBox="1"/>
          <p:nvPr/>
        </p:nvSpPr>
        <p:spPr>
          <a:xfrm rot="16200000">
            <a:off x="2160570" y="4354624"/>
            <a:ext cx="4237111" cy="436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/>
              </a:buClr>
              <a:buSzPct val="100000"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Doodle Morph AI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0C98DA-1B79-2A57-0136-54BD96A73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520" y="0"/>
            <a:ext cx="2493480" cy="156680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081C6C8-F2F8-9D1D-A0EB-7E59AF233548}"/>
              </a:ext>
            </a:extLst>
          </p:cNvPr>
          <p:cNvSpPr txBox="1"/>
          <p:nvPr/>
        </p:nvSpPr>
        <p:spPr>
          <a:xfrm>
            <a:off x="267856" y="4395946"/>
            <a:ext cx="356523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200" b="0" i="0" u="none" strike="noStrike" kern="1200" cap="none" spc="0" normalizeH="0" baseline="0" noProof="0" dirty="0">
                <a:ln>
                  <a:noFill/>
                </a:ln>
                <a:solidFill>
                  <a:srgbClr val="C205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Sonja Gabriel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9DC4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sonja.gabriel@kphvie.ac.at</a:t>
            </a:r>
            <a:br>
              <a:rPr kumimoji="0" lang="de-AT" sz="2400" b="0" i="0" u="none" strike="noStrike" kern="1200" cap="none" spc="0" normalizeH="0" baseline="0" noProof="0" dirty="0">
                <a:ln>
                  <a:noFill/>
                </a:ln>
                <a:solidFill>
                  <a:srgbClr val="9DC4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de-AT" sz="2400" b="0" i="0" u="none" strike="noStrike" kern="1200" cap="none" spc="0" normalizeH="0" baseline="0" noProof="0" dirty="0">
              <a:ln>
                <a:noFill/>
              </a:ln>
              <a:solidFill>
                <a:srgbClr val="9DC4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9DC4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www.linkedin.com/in/sonja-gabriel-48116041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9DC4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8896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Hunderasse, Haustier, Gras, draußen enthält.&#10;&#10;Automatisch generierte Beschreibung">
            <a:extLst>
              <a:ext uri="{FF2B5EF4-FFF2-40B4-BE49-F238E27FC236}">
                <a16:creationId xmlns:a16="http://schemas.microsoft.com/office/drawing/2014/main" id="{BCC0ABB7-8BF2-70B5-1BF1-F1DD6104A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1" t="4341" r="21214" b="2170"/>
          <a:stretch/>
        </p:blipFill>
        <p:spPr>
          <a:xfrm>
            <a:off x="0" y="-10300"/>
            <a:ext cx="4380614" cy="687893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B2C5500-6974-8F97-859E-68ACECB40B24}"/>
              </a:ext>
            </a:extLst>
          </p:cNvPr>
          <p:cNvSpPr txBox="1"/>
          <p:nvPr/>
        </p:nvSpPr>
        <p:spPr>
          <a:xfrm>
            <a:off x="4956440" y="253752"/>
            <a:ext cx="6762307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3D2114"/>
                </a:solidFill>
              </a:rPr>
              <a:t>Texte (inkl. Zusammenfassungen, Feedback)</a:t>
            </a:r>
          </a:p>
          <a:p>
            <a:r>
              <a:rPr lang="de-AT" sz="2800" dirty="0">
                <a:solidFill>
                  <a:srgbClr val="3D2114"/>
                </a:solidFill>
              </a:rPr>
              <a:t>Programmcode</a:t>
            </a:r>
          </a:p>
          <a:p>
            <a:r>
              <a:rPr lang="de-AT" sz="2800" dirty="0">
                <a:solidFill>
                  <a:srgbClr val="3D2114"/>
                </a:solidFill>
              </a:rPr>
              <a:t>Übersetzungen</a:t>
            </a:r>
          </a:p>
          <a:p>
            <a:r>
              <a:rPr lang="de-AT" sz="2800" dirty="0">
                <a:solidFill>
                  <a:srgbClr val="3D2114"/>
                </a:solidFill>
              </a:rPr>
              <a:t>Bilder (auch mit Text)</a:t>
            </a:r>
          </a:p>
          <a:p>
            <a:r>
              <a:rPr lang="de-AT" sz="2800" dirty="0">
                <a:solidFill>
                  <a:srgbClr val="3D2114"/>
                </a:solidFill>
              </a:rPr>
              <a:t>Sprachausgabe</a:t>
            </a:r>
          </a:p>
          <a:p>
            <a:r>
              <a:rPr lang="de-AT" sz="2800" dirty="0">
                <a:solidFill>
                  <a:srgbClr val="3D2114"/>
                </a:solidFill>
              </a:rPr>
              <a:t>Musik &amp; Audio</a:t>
            </a:r>
          </a:p>
          <a:p>
            <a:r>
              <a:rPr lang="de-AT" sz="2800" dirty="0">
                <a:solidFill>
                  <a:srgbClr val="3D2114"/>
                </a:solidFill>
              </a:rPr>
              <a:t>(kurze) Videos</a:t>
            </a:r>
          </a:p>
          <a:p>
            <a:r>
              <a:rPr lang="de-AT" sz="2800" dirty="0">
                <a:solidFill>
                  <a:srgbClr val="3D2114"/>
                </a:solidFill>
              </a:rPr>
              <a:t>Avatare</a:t>
            </a:r>
          </a:p>
          <a:p>
            <a:r>
              <a:rPr lang="de-AT" sz="2800" dirty="0">
                <a:solidFill>
                  <a:srgbClr val="3D2114"/>
                </a:solidFill>
              </a:rPr>
              <a:t>Grafiken, Diagramme</a:t>
            </a:r>
          </a:p>
          <a:p>
            <a:r>
              <a:rPr lang="de-AT" sz="2800" dirty="0">
                <a:solidFill>
                  <a:srgbClr val="3D2114"/>
                </a:solidFill>
              </a:rPr>
              <a:t>3-D-Modelle</a:t>
            </a:r>
          </a:p>
          <a:p>
            <a:r>
              <a:rPr lang="de-AT" sz="2800" dirty="0">
                <a:solidFill>
                  <a:srgbClr val="3D2114"/>
                </a:solidFill>
              </a:rPr>
              <a:t>(einfache) digitale Spiele</a:t>
            </a:r>
          </a:p>
          <a:p>
            <a:r>
              <a:rPr lang="de-AT" sz="2800" dirty="0">
                <a:solidFill>
                  <a:srgbClr val="3D2114"/>
                </a:solidFill>
              </a:rPr>
              <a:t>Präsentationen</a:t>
            </a:r>
          </a:p>
          <a:p>
            <a:r>
              <a:rPr lang="de-AT" sz="2800" dirty="0">
                <a:solidFill>
                  <a:srgbClr val="3D2114"/>
                </a:solidFill>
              </a:rPr>
              <a:t>Bild-, Videobearbeitung</a:t>
            </a:r>
          </a:p>
          <a:p>
            <a:r>
              <a:rPr lang="de-AT" sz="2800" dirty="0">
                <a:solidFill>
                  <a:srgbClr val="3D2114"/>
                </a:solidFill>
              </a:rPr>
              <a:t>Recherche</a:t>
            </a:r>
          </a:p>
          <a:p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80C7D87-2288-031D-7924-0A3C0DBCFDC1}"/>
              </a:ext>
            </a:extLst>
          </p:cNvPr>
          <p:cNvSpPr txBox="1"/>
          <p:nvPr/>
        </p:nvSpPr>
        <p:spPr>
          <a:xfrm>
            <a:off x="4380614" y="6488668"/>
            <a:ext cx="569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3D21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D21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3D21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ideogram.ai</a:t>
            </a:r>
          </a:p>
        </p:txBody>
      </p:sp>
    </p:spTree>
    <p:extLst>
      <p:ext uri="{BB962C8B-B14F-4D97-AF65-F5344CB8AC3E}">
        <p14:creationId xmlns:p14="http://schemas.microsoft.com/office/powerpoint/2010/main" val="3011024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AE7C65D-A72C-B07F-15CB-2779BC9A6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997" y="0"/>
            <a:ext cx="5830114" cy="452500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4962FF4-1688-531F-DD59-4265DD6F7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1" y="230129"/>
            <a:ext cx="6239746" cy="618258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9D4D879-06C6-577B-3498-7AEDA2387422}"/>
              </a:ext>
            </a:extLst>
          </p:cNvPr>
          <p:cNvSpPr txBox="1"/>
          <p:nvPr/>
        </p:nvSpPr>
        <p:spPr>
          <a:xfrm rot="5400000">
            <a:off x="10402948" y="1694328"/>
            <a:ext cx="269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Public Domain</a:t>
            </a:r>
          </a:p>
        </p:txBody>
      </p:sp>
    </p:spTree>
    <p:extLst>
      <p:ext uri="{BB962C8B-B14F-4D97-AF65-F5344CB8AC3E}">
        <p14:creationId xmlns:p14="http://schemas.microsoft.com/office/powerpoint/2010/main" val="3915153471"/>
      </p:ext>
    </p:extLst>
  </p:cSld>
  <p:clrMapOvr>
    <a:masterClrMapping/>
  </p:clrMapOvr>
  <p:transition spd="slow" advTm="65801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582D48-10A6-B69C-2E0E-F8CDB2384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87"/>
          <a:stretch/>
        </p:blipFill>
        <p:spPr>
          <a:xfrm>
            <a:off x="4467763" y="1705709"/>
            <a:ext cx="7724237" cy="515229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69736B2-D4A9-EAD8-B283-C15105E37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78" t="769" r="7888" b="61282"/>
          <a:stretch/>
        </p:blipFill>
        <p:spPr>
          <a:xfrm>
            <a:off x="0" y="237394"/>
            <a:ext cx="4800600" cy="391773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C9D8FB1-C0FB-8C75-CAFD-14950D3B2301}"/>
              </a:ext>
            </a:extLst>
          </p:cNvPr>
          <p:cNvSpPr txBox="1"/>
          <p:nvPr/>
        </p:nvSpPr>
        <p:spPr>
          <a:xfrm>
            <a:off x="939971" y="322728"/>
            <a:ext cx="269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Public Domain</a:t>
            </a:r>
          </a:p>
        </p:txBody>
      </p:sp>
    </p:spTree>
    <p:extLst>
      <p:ext uri="{BB962C8B-B14F-4D97-AF65-F5344CB8AC3E}">
        <p14:creationId xmlns:p14="http://schemas.microsoft.com/office/powerpoint/2010/main" val="1617171842"/>
      </p:ext>
    </p:extLst>
  </p:cSld>
  <p:clrMapOvr>
    <a:masterClrMapping/>
  </p:clrMapOvr>
  <p:transition spd="slow" advTm="65801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4F9A1C8-45FB-8B3F-CC9E-A89E2B999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58798" cy="679227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03E36C2-5D64-FAC9-0D8C-19A827B8B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137" y="0"/>
            <a:ext cx="6401693" cy="630643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E733DC0-C139-81EE-0D45-19E6536A03BB}"/>
              </a:ext>
            </a:extLst>
          </p:cNvPr>
          <p:cNvSpPr txBox="1"/>
          <p:nvPr/>
        </p:nvSpPr>
        <p:spPr>
          <a:xfrm>
            <a:off x="3870251" y="435935"/>
            <a:ext cx="1332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Picture CC-0</a:t>
            </a:r>
          </a:p>
        </p:txBody>
      </p:sp>
    </p:spTree>
    <p:extLst>
      <p:ext uri="{BB962C8B-B14F-4D97-AF65-F5344CB8AC3E}">
        <p14:creationId xmlns:p14="http://schemas.microsoft.com/office/powerpoint/2010/main" val="2411087643"/>
      </p:ext>
    </p:extLst>
  </p:cSld>
  <p:clrMapOvr>
    <a:masterClrMapping/>
  </p:clrMapOvr>
  <p:transition spd="slow" advTm="65801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10F3438-6654-A09A-64F3-DA547E09C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67" y="1647660"/>
            <a:ext cx="4303815" cy="1325563"/>
          </a:xfrm>
        </p:spPr>
        <p:txBody>
          <a:bodyPr>
            <a:normAutofit fontScale="90000"/>
          </a:bodyPr>
          <a:lstStyle/>
          <a:p>
            <a:r>
              <a:rPr lang="de-AT" dirty="0"/>
              <a:t>ChatGPT 4o löst eine Aufgabe der Mathematik-Matura</a:t>
            </a:r>
          </a:p>
        </p:txBody>
      </p:sp>
      <p:pic>
        <p:nvPicPr>
          <p:cNvPr id="4" name="ChatGPT4o_Mathematura">
            <a:hlinkClick r:id="" action="ppaction://media"/>
            <a:extLst>
              <a:ext uri="{FF2B5EF4-FFF2-40B4-BE49-F238E27FC236}">
                <a16:creationId xmlns:a16="http://schemas.microsoft.com/office/drawing/2014/main" id="{D7320047-7DC0-099D-FE9B-3C4A736942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721" r="36591"/>
          <a:stretch/>
        </p:blipFill>
        <p:spPr>
          <a:xfrm>
            <a:off x="6483926" y="0"/>
            <a:ext cx="3253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50778"/>
      </p:ext>
    </p:extLst>
  </p:cSld>
  <p:clrMapOvr>
    <a:masterClrMapping/>
  </p:clrMapOvr>
  <p:transition spd="slow" advTm="658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00C0E-159D-0119-5B85-BEDB92BA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AT" dirty="0"/>
              <a:t>KI-Avatare</a:t>
            </a:r>
          </a:p>
        </p:txBody>
      </p:sp>
      <p:pic>
        <p:nvPicPr>
          <p:cNvPr id="5" name="Grafik 4">
            <a:hlinkClick r:id="rId2"/>
            <a:extLst>
              <a:ext uri="{FF2B5EF4-FFF2-40B4-BE49-F238E27FC236}">
                <a16:creationId xmlns:a16="http://schemas.microsoft.com/office/drawing/2014/main" id="{1D75D8C5-8740-0B92-55D9-B212AA345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110" y="1278668"/>
            <a:ext cx="9361176" cy="55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92246"/>
      </p:ext>
    </p:extLst>
  </p:cSld>
  <p:clrMapOvr>
    <a:masterClrMapping/>
  </p:clrMapOvr>
  <p:transition spd="slow" advTm="65801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FF3A13-0427-0A87-CE8B-EDB24E21D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7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3C180E-71AC-D0F2-EA89-62A7B07A5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/>
              <a:t>Stärken</a:t>
            </a:r>
            <a:endParaRPr lang="de-AT" sz="40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669E58-770E-3E1E-0956-595EEC3E2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de-DE" sz="2000"/>
              <a:t>Erkennen natürlicher Sprache</a:t>
            </a:r>
          </a:p>
          <a:p>
            <a:r>
              <a:rPr lang="de-DE" sz="2000"/>
              <a:t>Bild- und Mustererkennung</a:t>
            </a:r>
          </a:p>
          <a:p>
            <a:r>
              <a:rPr lang="de-DE" sz="2000"/>
              <a:t>Verarbeitung großer Datenmengen</a:t>
            </a:r>
          </a:p>
          <a:p>
            <a:r>
              <a:rPr lang="de-DE" sz="2000"/>
              <a:t>Geschwindigkeit</a:t>
            </a:r>
          </a:p>
          <a:p>
            <a:r>
              <a:rPr lang="de-DE" sz="2000"/>
              <a:t>Automation repetitiver Aufgaben</a:t>
            </a:r>
          </a:p>
          <a:p>
            <a:r>
              <a:rPr lang="de-DE" sz="2000"/>
              <a:t>Personalisierung</a:t>
            </a:r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D4FC4BF-4DA0-DEB3-28CA-19BF2FFEAB14}"/>
              </a:ext>
            </a:extLst>
          </p:cNvPr>
          <p:cNvSpPr txBox="1"/>
          <p:nvPr/>
        </p:nvSpPr>
        <p:spPr>
          <a:xfrm>
            <a:off x="6992901" y="6488658"/>
            <a:ext cx="569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 </a:t>
            </a:r>
            <a:r>
              <a:rPr kumimoji="0" lang="de-A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created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DALL-E 3 via ChatGPT 4</a:t>
            </a:r>
          </a:p>
        </p:txBody>
      </p:sp>
    </p:spTree>
    <p:extLst>
      <p:ext uri="{BB962C8B-B14F-4D97-AF65-F5344CB8AC3E}">
        <p14:creationId xmlns:p14="http://schemas.microsoft.com/office/powerpoint/2010/main" val="389577272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502</Words>
  <Application>Microsoft Office PowerPoint</Application>
  <PresentationFormat>Breitbild</PresentationFormat>
  <Paragraphs>89</Paragraphs>
  <Slides>26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1_Office</vt:lpstr>
      <vt:lpstr>Office</vt:lpstr>
      <vt:lpstr>Von Aha-Erlebnissen bis zu Zukunftskompetenzen   Kritische Perspektiven auf generative KI im Unterricht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ChatGPT 4o löst eine Aufgabe der Mathematik-Matura</vt:lpstr>
      <vt:lpstr>KI-Avatare</vt:lpstr>
      <vt:lpstr>Stärken</vt:lpstr>
      <vt:lpstr>Schwächen</vt:lpstr>
      <vt:lpstr>Alignment Problem</vt:lpstr>
      <vt:lpstr>Was steckt hinter dem Begriff AI-Literacy?</vt:lpstr>
      <vt:lpstr>PowerPoint-Präsentation</vt:lpstr>
      <vt:lpstr>PowerPoint-Präsentation</vt:lpstr>
      <vt:lpstr>Was bedeutet das für Unterricht &amp; Lernen?</vt:lpstr>
      <vt:lpstr>Verteilte Kognition und Computational Offloading</vt:lpstr>
      <vt:lpstr>Deskilling vs. Upskilling vs. Reskilling</vt:lpstr>
      <vt:lpstr>Urheberrecht &amp; Datenschutz</vt:lpstr>
      <vt:lpstr>Bildungs(un)gerechtigkeit</vt:lpstr>
      <vt:lpstr>Trainingsdaten</vt:lpstr>
      <vt:lpstr>Generative KI ersetzt weder Fachwissen noch Suchmaschinen und schon gar nicht kritische Medienkompetenz!</vt:lpstr>
      <vt:lpstr>Welche Nahrung benötigen europäische Igel?</vt:lpstr>
      <vt:lpstr>Gibt es Lerntypen?</vt:lpstr>
      <vt:lpstr>Generative KI und Didaktik</vt:lpstr>
      <vt:lpstr>PowerPoint-Präsentation</vt:lpstr>
      <vt:lpstr>Vielen Dank  für Ihr Interesse!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AI-Literacy als neue Kernkompetenz?</dc:title>
  <dc:creator>Sonja Gabriel</dc:creator>
  <cp:lastModifiedBy>Sonja Gabriel</cp:lastModifiedBy>
  <cp:revision>49</cp:revision>
  <dcterms:created xsi:type="dcterms:W3CDTF">2024-03-08T07:09:53Z</dcterms:created>
  <dcterms:modified xsi:type="dcterms:W3CDTF">2024-08-29T05:48:29Z</dcterms:modified>
</cp:coreProperties>
</file>