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5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B15D17-472C-70ED-F49D-6B31FDBE1FDE}" name="Gastbenutzer" initials="Ga" userId="S::urn:spo:anon#dd152f2b3250761bec9d53202f0a98e5c2ed181443a998598c4fc7a14170ad1e::" providerId="AD"/>
  <p188:author id="{CC03D47A-0E01-C469-5935-73F6EEE5B89E}" name="Gastbenutzer" initials="Ga" userId="S::urn:spo:anon#9fce226325e661c445a62dd1dd429413a75971d3f73134c07c79474d4213287e::" providerId="AD"/>
  <p188:author id="{F1A06AC8-FC9C-24F1-A622-0E0E736DA3AE}" name="Atzesberger, Simone" initials="AS" userId="S::simone.atzesberger@phwien.ac.at::9b87f59f-f9d8-406b-bf4f-4fd497eb044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D9"/>
    <a:srgbClr val="B25C9A"/>
    <a:srgbClr val="B35B99"/>
    <a:srgbClr val="95C11F"/>
    <a:srgbClr val="DD0F1C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64"/>
    <p:restoredTop sz="73130"/>
  </p:normalViewPr>
  <p:slideViewPr>
    <p:cSldViewPr snapToGrid="0">
      <p:cViewPr varScale="1">
        <p:scale>
          <a:sx n="81" d="100"/>
          <a:sy n="81" d="100"/>
        </p:scale>
        <p:origin x="13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9ED1C-54AF-934B-82A1-DCA1DFE50B24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20D9A-E746-2E4F-A032-5E262638DA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7693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gstuhl.gi.de/frankfurt-dreieck#:~:text=Das%20Frankfurt%2DDreieck%E2%80%8B%20zur,sich%20zunehmend%20digital%20vernetzten%20Welt" TargetMode="External"/><Relationship Id="rId7" Type="http://schemas.openxmlformats.org/officeDocument/2006/relationships/hyperlink" Target="https://rundschreiben.bmbwf.gv.at/download/2022_12.pdf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rundschreiben.bmbwf.gv.at/rundschreiben/?id=1308" TargetMode="External"/><Relationship Id="rId5" Type="http://schemas.openxmlformats.org/officeDocument/2006/relationships/hyperlink" Target="https://www.bmbwf.gv.at/Themen/schule/schulrecht/rs/1997-2017/2012_04.html" TargetMode="External"/><Relationship Id="rId4" Type="http://schemas.openxmlformats.org/officeDocument/2006/relationships/hyperlink" Target="https://dagstuhl.gi.de/fileadmin/GI/Allgemein/PDF/Frankfurt-Dreieck-zur-Bildung-in-der-digitalen-Welt.pdf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782"/>
              </a:lnSpc>
            </a:pP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Das Frankfurt Dreieck zur Bildung in der digital vernetzten Welt bietet hier mit seinen 3 Perspektiven eine Möglichkeit der Annäherung.</a:t>
            </a:r>
            <a:endParaRPr lang="nn-NO" sz="12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marR="0">
              <a:lnSpc>
                <a:spcPts val="782"/>
              </a:lnSpc>
              <a:spcBef>
                <a:spcPts val="0"/>
              </a:spcBef>
              <a:spcAft>
                <a:spcPts val="0"/>
              </a:spcAft>
            </a:pPr>
            <a:endParaRPr lang="nn-NO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782"/>
              </a:lnSpc>
            </a:pP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Anhand der mit den Perspektiven verknüpften Fragen kann eine Sensibilisierung erfolgen sowie ein Verständnis für den Betrachtungsgegenstand (Bsp. KI/AI)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entwickelt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werden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. Das Frankfurt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Dreieck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sowie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das 4-K-Modell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sind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zentrale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Zugänge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in den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Lehrplänen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und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im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Grundsatzerlass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zur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n-NO" dirty="0" err="1">
                <a:solidFill>
                  <a:srgbClr val="000000"/>
                </a:solidFill>
                <a:latin typeface="Arial"/>
                <a:cs typeface="Arial"/>
              </a:rPr>
              <a:t>Medienbildung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 (NEU).</a:t>
            </a:r>
            <a:endParaRPr lang="nn-NO" sz="12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marR="0">
              <a:lnSpc>
                <a:spcPts val="782"/>
              </a:lnSpc>
              <a:spcBef>
                <a:spcPts val="0"/>
              </a:spcBef>
              <a:spcAft>
                <a:spcPts val="0"/>
              </a:spcAft>
            </a:pPr>
            <a:endParaRPr lang="nn-NO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782"/>
              </a:lnSpc>
            </a:pP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Frankfurt Dreieck</a:t>
            </a:r>
            <a:r>
              <a:rPr lang="nn-NO" sz="1200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nn-NO" sz="1200" spc="22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nn-NO" sz="1200" u="sng" dirty="0">
                <a:solidFill>
                  <a:srgbClr val="58B947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https://dagstuhl.gi.de/frankfurt-dreieck#:~:text=Das%20Frankfurt%2DDreieck%E2%80%8B%20zur,sich%20zunehmend%20digital%20vernetzten%20Welt</a:t>
            </a:r>
            <a:r>
              <a:rPr lang="nn-NO" sz="120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0" marR="0">
              <a:lnSpc>
                <a:spcPts val="782"/>
              </a:lnSpc>
              <a:spcBef>
                <a:spcPts val="8"/>
              </a:spcBef>
              <a:spcAft>
                <a:spcPts val="0"/>
              </a:spcAft>
            </a:pPr>
            <a:r>
              <a:rPr lang="nn-NO" sz="1200" u="sng" dirty="0">
                <a:solidFill>
                  <a:srgbClr val="58B947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https://dagstuhl.gi.de/fileadmin/GI/Allgemein/PDF/Frankfurt-Dreieck-zur-Bildung-in-der-digitalen-Welt.pdf</a:t>
            </a:r>
            <a:r>
              <a:rPr lang="nn-NO" sz="1200" spc="260" dirty="0">
                <a:solidFill>
                  <a:srgbClr val="58B947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nn-NO" sz="1200" dirty="0">
                <a:solidFill>
                  <a:srgbClr val="000000"/>
                </a:solidFill>
                <a:latin typeface="Arial"/>
                <a:cs typeface="Arial"/>
              </a:rPr>
              <a:t>[</a:t>
            </a:r>
            <a:r>
              <a:rPr lang="nn-NO" dirty="0">
                <a:solidFill>
                  <a:srgbClr val="000000"/>
                </a:solidFill>
                <a:latin typeface="Arial"/>
                <a:cs typeface="Arial"/>
              </a:rPr>
              <a:t>13.06.2024</a:t>
            </a:r>
            <a:r>
              <a:rPr lang="nn-NO" sz="1200" dirty="0">
                <a:solidFill>
                  <a:srgbClr val="000000"/>
                </a:solidFill>
                <a:latin typeface="Arial"/>
                <a:cs typeface="Arial"/>
              </a:rPr>
              <a:t>]</a:t>
            </a:r>
          </a:p>
          <a:p>
            <a:r>
              <a:rPr lang="de-DE" sz="1200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Siehe Unterrichtsprinzip Medienerziehung Grundsatzerlass, Rundschreiben Nr. 4, 2012, abrufbar unter: </a:t>
            </a:r>
            <a:r>
              <a:rPr lang="de-DE" sz="1200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https://www.bmbwf.gv.at/Themen/schule/schulrecht/rs/1997-2017/2012_04.html</a:t>
            </a:r>
            <a:endParaRPr lang="de-DE" sz="1200" dirty="0">
              <a:solidFill>
                <a:schemeClr val="bg2">
                  <a:lumMod val="50000"/>
                </a:schemeClr>
              </a:solidFill>
              <a:latin typeface="Arial"/>
              <a:cs typeface="Arial"/>
            </a:endParaRPr>
          </a:p>
          <a:p>
            <a:r>
              <a:rPr lang="de-DE" sz="1200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Aktualisierung Rundschreiben 12/2022 Grundsatzerlass Medienbildung (gültig mit 03.01.2024) abrufbar unter:</a:t>
            </a:r>
            <a:r>
              <a:rPr lang="de-DE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 </a:t>
            </a:r>
            <a:r>
              <a:rPr lang="de-DE" sz="1200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lang="de-DE" sz="1200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https://rundschreiben.bmbwf.gv.at/rundschreiben/?id=1308</a:t>
            </a:r>
            <a:r>
              <a:rPr lang="de-DE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 </a:t>
            </a:r>
            <a:endParaRPr lang="de-DE" sz="12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Download Rundschreiben 12/2022 Grundsatzerlass Medienbildung Aktualisierung (03.01.2024): </a:t>
            </a:r>
            <a:r>
              <a:rPr lang="de-DE" sz="1200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https://rundschreiben.bmbwf.gv.at/download/2022_12.pdf</a:t>
            </a:r>
            <a:r>
              <a:rPr lang="de-DE" dirty="0">
                <a:solidFill>
                  <a:schemeClr val="bg2">
                    <a:lumMod val="50000"/>
                  </a:schemeClr>
                </a:solidFill>
                <a:latin typeface="Arial"/>
                <a:cs typeface="Arial"/>
              </a:rPr>
              <a:t> </a:t>
            </a:r>
            <a:endParaRPr lang="de-DE" sz="12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ts val="782"/>
              </a:lnSpc>
              <a:spcBef>
                <a:spcPts val="8"/>
              </a:spcBef>
              <a:spcAft>
                <a:spcPts val="0"/>
              </a:spcAft>
            </a:pPr>
            <a:endParaRPr lang="nn-NO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AT" sz="1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C20D9A-E746-2E4F-A032-5E262638DA7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667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23D39-756A-A24C-0B79-35FDDEE79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44752B5-4CAC-494F-A0F6-A1CFDF0FD3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210219-3595-79D0-7FEA-689F05F0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9C529D-7B72-77AC-8B33-E37609E1E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E4BABB-E77C-0ABE-3375-22B0DFF97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129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61F1C6-151D-5939-F58B-E17BE855B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312385E-E7F6-B305-B2D4-C090B078D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E1BCB3-E283-C6F0-EFCF-781561E5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E525D1-535B-EC09-1E8D-D088AF0FD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7206A9-CC15-845B-66C5-A618EFC42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250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985339C-252F-D554-3C98-6DDB56891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69C0530-63AC-9DC1-9B6F-C04B2190B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CF4505-5E3D-E50D-EFB6-72B83E260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87AFB9-38FA-B318-ABC8-D842DCF7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9DF0E7-50A1-F612-D529-E6E2A02FB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5664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804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bene 1 mit Text ohne Kopf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1384300"/>
            <a:ext cx="237067" cy="4965700"/>
          </a:xfrm>
          <a:prstGeom prst="rect">
            <a:avLst/>
          </a:prstGeom>
          <a:solidFill>
            <a:srgbClr val="9DC41A"/>
          </a:solidFill>
          <a:ln w="317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de-DE" sz="1000">
              <a:latin typeface="Arial" pitchFamily="34" charset="0"/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1377159" y="1278352"/>
            <a:ext cx="9246384" cy="5075238"/>
          </a:xfrm>
          <a:prstGeom prst="rect">
            <a:avLst/>
          </a:prstGeom>
        </p:spPr>
        <p:txBody>
          <a:bodyPr lIns="0"/>
          <a:lstStyle>
            <a:lvl1pPr marL="357188" indent="-357188">
              <a:spcBef>
                <a:spcPts val="1000"/>
              </a:spcBef>
              <a:buClr>
                <a:srgbClr val="00A8D9"/>
              </a:buClr>
              <a:buFont typeface="Wingdings" pitchFamily="2" charset="2"/>
              <a:buChar char="§"/>
              <a:defRPr b="0">
                <a:solidFill>
                  <a:srgbClr val="00A8D9"/>
                </a:solidFill>
              </a:defRPr>
            </a:lvl1pPr>
            <a:lvl2pPr marL="357188" indent="0">
              <a:spcBef>
                <a:spcPts val="0"/>
              </a:spcBef>
              <a:buClr>
                <a:srgbClr val="717F8F"/>
              </a:buClr>
              <a:buSzPct val="80000"/>
              <a:buFontTx/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Text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EB2C2BE-2205-A1B9-8304-1A1C39D14D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2147" y="251620"/>
            <a:ext cx="1088778" cy="684000"/>
          </a:xfrm>
          <a:prstGeom prst="rect">
            <a:avLst/>
          </a:prstGeom>
        </p:spPr>
      </p:pic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03B118-9E3A-DEF9-B6A9-D08CD20EB7EB}"/>
              </a:ext>
            </a:extLst>
          </p:cNvPr>
          <p:cNvSpPr txBox="1">
            <a:spLocks/>
          </p:cNvSpPr>
          <p:nvPr userDrawn="1"/>
        </p:nvSpPr>
        <p:spPr>
          <a:xfrm>
            <a:off x="966" y="6473102"/>
            <a:ext cx="237067" cy="262818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/>
            <a:fld id="{A070CE6A-D9C8-4C50-93BE-A318C93FB08D}" type="slidenum">
              <a:rPr lang="de-AT" sz="110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algn="r"/>
              <a:t>‹Nr.›</a:t>
            </a:fld>
            <a:endParaRPr lang="de-AT" sz="110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7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BD51C-29DB-B02E-A1A4-F5CFDA72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E14131-8E9F-D82E-26C1-66259F8BE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D7CDB5-DA1E-CD46-13D5-F6EB2FE9B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BF6F50-0695-5483-C3F2-0C22F8BD6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FE281C-066A-97A1-E935-AE5AAD085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77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B6E604-9ACE-DA67-E5A1-286A2B455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4E11C70-F5C3-D718-F484-4528C56C1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D52E2C-4E06-EF60-3656-9EB35647E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F0CB7F-DC5C-1452-380B-7F152707E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EBE097-20A6-7A09-597B-E955F755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762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F7680C-A57A-1338-61D3-43C0FC37C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5BA8D1-C14E-94D8-8528-24ECE48BF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F1B6F69-6230-F80B-3902-EB02ED390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A8A4473-0C02-839C-27A9-81621A512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1700762-2879-F27E-8F05-B4BD8C9B2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46DC40-3899-A54F-1457-3CF4AE9B9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695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F8C791-6BED-F97D-FE53-0270E6B1A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56F918-4080-1F47-1047-740570B1A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1CFDD25-4DDC-2DEC-1A55-8F3C64EBB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8AC6025-FD34-B4D9-D582-3C4B38287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7425D65-7767-69E7-EA24-38F54B4F1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76D76BD-28EF-006C-FB3F-0C03CCD9E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DBA13B3-EBAA-4A10-0BD2-B542177AC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215E341-72F8-55EF-A4B7-E60E15080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316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CB164B-F7C8-1BE2-1986-E12E53C17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B17E00-02EB-7F70-BCA5-A4801F608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57F2CF-178B-EB89-B92D-335F0C09B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B98505-41C4-B93A-2BE8-8C718F05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36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0B2E2D7-B43F-6570-C81B-B90642020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49AC06-CB28-F9AF-C170-269A283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E11B9B-2706-C6D7-A8EA-76C37D2E9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0558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5A5DDF-4A97-8FA7-DAB6-1474FCB97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4C08E7-697F-72FC-729C-5D0AB043C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B66208B-6A14-6FB2-3F9B-F4684FB927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B52D30E-3753-A6C0-5DEA-38D40FFFE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4E4D58-5432-8680-A653-F8B25596D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B5AB7D2-7E8C-4B14-21FC-9517BF68C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6527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4194B7-7F31-CC53-8256-B747D6A9E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13B9EC1-56BE-49C9-38AE-698A8BF9C4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E9FD0F4-58E3-79DF-6119-2E161514D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409FF8-BAB5-042A-6E5C-018071E60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61969E-BE9A-C95D-83B5-ACBD11A4E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7C3D36-EFED-5597-8676-E41A47FD1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702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94E658A-2135-FEF4-EE6E-25B600F0F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D624952-5B6C-99AA-7A7D-48758CB80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D4DAF0-6146-654D-787D-EF9303B2F9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92BFFB-B733-504E-A655-1205AD228A1D}" type="datetimeFigureOut">
              <a:rPr lang="de-DE" smtClean="0"/>
              <a:t>25.06.2024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D8CEA3-1285-460A-50A8-4CBAC82BF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A08A5F-07E6-14F8-C98F-FEE7E1C33C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0AB12D-C358-F04F-B22A-80ED5FEB57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009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gstuhl.gi.de/frankfurt-dreieck#:~:text=Das%20Frankfurt%2DDreieck%E2%80%8B%20zur,sich%20zunehmend%20digital%20vernetzten%20Wel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gstuhl.gi.de/fileadmin/GI/Allgemein/PDF/Frankfurt-Dreieck-zur-Bildung-in-der-digitalen-Welt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A5C908-E44A-13F9-DEF6-6791CC218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985" y="324719"/>
            <a:ext cx="10515600" cy="1325563"/>
          </a:xfrm>
        </p:spPr>
        <p:txBody>
          <a:bodyPr>
            <a:normAutofit/>
          </a:bodyPr>
          <a:lstStyle/>
          <a:p>
            <a:r>
              <a:rPr lang="de-DE" sz="3750" b="1" dirty="0">
                <a:latin typeface="Arial"/>
                <a:ea typeface="Europa-Bold"/>
                <a:cs typeface="Arial"/>
              </a:rPr>
              <a:t>Kritische Medienkompetenz ist unerlässlich!</a:t>
            </a:r>
            <a:br>
              <a:rPr lang="de-DE" sz="3750" b="1" dirty="0">
                <a:latin typeface="Arial" panose="020B0604020202020204" pitchFamily="34" charset="0"/>
                <a:ea typeface="Europa-Bold" pitchFamily="34" charset="-122"/>
                <a:cs typeface="Arial" panose="020B0604020202020204" pitchFamily="34" charset="0"/>
              </a:rPr>
            </a:br>
            <a:r>
              <a:rPr lang="de-DE" sz="3750" b="1" dirty="0">
                <a:latin typeface="Arial"/>
                <a:ea typeface="Europa-Bold"/>
                <a:cs typeface="Arial"/>
              </a:rPr>
              <a:t>Sensibilisierung und Verständnis entwickeln</a:t>
            </a:r>
            <a:endParaRPr lang="de-AT" sz="3750" b="1" dirty="0">
              <a:latin typeface="Arial"/>
              <a:ea typeface="Europa-Bold"/>
              <a:cs typeface="Arial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F19CC68-670F-F738-6307-995F45F8B792}"/>
              </a:ext>
            </a:extLst>
          </p:cNvPr>
          <p:cNvSpPr txBox="1"/>
          <p:nvPr/>
        </p:nvSpPr>
        <p:spPr>
          <a:xfrm>
            <a:off x="4007973" y="6259642"/>
            <a:ext cx="74212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700"/>
              <a:t>Grafik: Bildung in der digitalen Welt - Frankfurt Dreieck. © 2024 </a:t>
            </a:r>
            <a:r>
              <a:rPr lang="de-AT" sz="700" err="1"/>
              <a:t>by</a:t>
            </a:r>
            <a:r>
              <a:rPr lang="de-AT" sz="700"/>
              <a:t> Michaela Liebhart-Gundacker </a:t>
            </a:r>
            <a:r>
              <a:rPr lang="de-AT" sz="700" err="1"/>
              <a:t>is</a:t>
            </a:r>
            <a:r>
              <a:rPr lang="de-AT" sz="700"/>
              <a:t> </a:t>
            </a:r>
            <a:r>
              <a:rPr lang="de-AT" sz="700" err="1"/>
              <a:t>licensed</a:t>
            </a:r>
            <a:r>
              <a:rPr lang="de-AT" sz="700"/>
              <a:t> </a:t>
            </a:r>
            <a:r>
              <a:rPr lang="de-AT" sz="700" err="1"/>
              <a:t>under</a:t>
            </a:r>
            <a:r>
              <a:rPr lang="de-AT" sz="700"/>
              <a:t> Creative Commons Attribution-</a:t>
            </a:r>
            <a:r>
              <a:rPr lang="de-AT" sz="700" err="1"/>
              <a:t>ShareAlike</a:t>
            </a:r>
            <a:r>
              <a:rPr lang="de-AT" sz="700"/>
              <a:t> 4.0 International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A82B803-69FA-C494-6360-5192E568614D}"/>
              </a:ext>
            </a:extLst>
          </p:cNvPr>
          <p:cNvSpPr txBox="1"/>
          <p:nvPr/>
        </p:nvSpPr>
        <p:spPr>
          <a:xfrm>
            <a:off x="868985" y="1616520"/>
            <a:ext cx="7421232" cy="70788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de-DE" sz="1600" b="1" dirty="0">
                <a:latin typeface="Calibri"/>
                <a:cs typeface="Calibri"/>
              </a:rPr>
              <a:t>FRANKFURT DREIECK zur Bildung in der digital vernetzten Welt </a:t>
            </a:r>
            <a:br>
              <a:rPr lang="de-DE" sz="1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1200" dirty="0">
                <a:latin typeface="Calibri"/>
                <a:cs typeface="Calibri"/>
              </a:rPr>
              <a:t>(interdisziplinär, Erweiterung </a:t>
            </a:r>
            <a:r>
              <a:rPr lang="de-DE" sz="1200" err="1">
                <a:latin typeface="Calibri"/>
                <a:cs typeface="Calibri"/>
              </a:rPr>
              <a:t>Dagstuhl</a:t>
            </a:r>
            <a:r>
              <a:rPr lang="de-DE" sz="1200" dirty="0">
                <a:latin typeface="Calibri"/>
                <a:cs typeface="Calibri"/>
              </a:rPr>
              <a:t> Dreieck)</a:t>
            </a:r>
          </a:p>
          <a:p>
            <a:pPr algn="ctr"/>
            <a:r>
              <a:rPr lang="de-DE" sz="1200" dirty="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Auseinandersetzung mit Phänomenen der digitalen Welt unter Berücksichtigung verschiedener Perspektiven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812FACD-00FC-40CA-58FE-1C922497C453}"/>
              </a:ext>
            </a:extLst>
          </p:cNvPr>
          <p:cNvSpPr txBox="1"/>
          <p:nvPr/>
        </p:nvSpPr>
        <p:spPr>
          <a:xfrm>
            <a:off x="998515" y="3938711"/>
            <a:ext cx="2051689" cy="11156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95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Schaffen eines Grundverständnisses/ Hintergrund- </a:t>
            </a:r>
            <a:r>
              <a:rPr lang="de-DE" sz="950" err="1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wissens</a:t>
            </a:r>
            <a:r>
              <a:rPr lang="de-DE" sz="95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, um die Strukturen und Funktionsweise der Phänomene/ Artefakte einer durch Digitalisierung geprägten Welt hinterfragen/reflektieren und </a:t>
            </a:r>
            <a:br>
              <a:rPr lang="de-DE" sz="95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950">
                <a:solidFill>
                  <a:schemeClr val="bg2">
                    <a:lumMod val="10000"/>
                  </a:schemeClr>
                </a:solidFill>
                <a:latin typeface="Calibri"/>
                <a:cs typeface="Calibri"/>
              </a:rPr>
              <a:t>(mit-)gestalten zu können.</a:t>
            </a:r>
            <a:endParaRPr lang="de-AT" sz="950">
              <a:solidFill>
                <a:schemeClr val="bg2">
                  <a:lumMod val="1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D02D975-77CC-26EE-A1F0-DD2FEEF98A74}"/>
              </a:ext>
            </a:extLst>
          </p:cNvPr>
          <p:cNvSpPr txBox="1"/>
          <p:nvPr/>
        </p:nvSpPr>
        <p:spPr>
          <a:xfrm>
            <a:off x="4815000" y="5390792"/>
            <a:ext cx="2905355" cy="8233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50">
                <a:latin typeface="Calibri"/>
                <a:cs typeface="Calibri"/>
              </a:rPr>
              <a:t>Welche digitalen Medien/Systeme nutze ich zielgerichtet, um individuelle/kooperative </a:t>
            </a:r>
            <a:endParaRPr lang="de-DE" sz="95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50">
                <a:latin typeface="Calibri"/>
                <a:cs typeface="Calibri"/>
              </a:rPr>
              <a:t>Vorhaben umzusetzen?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50">
                <a:latin typeface="Calibri"/>
                <a:cs typeface="Calibri"/>
              </a:rPr>
              <a:t>Wie kann ich dadurch am digitalen Wandel </a:t>
            </a:r>
            <a:endParaRPr lang="de-DE" sz="95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50">
                <a:latin typeface="Calibri"/>
                <a:cs typeface="Calibri"/>
              </a:rPr>
              <a:t>teilhaben und ihn mitgestalten?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334533F-4FB1-86A6-52A9-1E16EBCEEF60}"/>
              </a:ext>
            </a:extLst>
          </p:cNvPr>
          <p:cNvSpPr txBox="1"/>
          <p:nvPr/>
        </p:nvSpPr>
        <p:spPr>
          <a:xfrm>
            <a:off x="5857628" y="3973455"/>
            <a:ext cx="2499823" cy="11156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50">
                <a:latin typeface="Calibri"/>
                <a:cs typeface="Calibri"/>
              </a:rPr>
              <a:t>„Untersuchung“ der Wechselwirkungen zwischen Individuen, Gesellschaft und digitalen Systemen vor dem Hintergrund </a:t>
            </a:r>
            <a:br>
              <a:rPr lang="de-DE" sz="95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950">
                <a:latin typeface="Calibri"/>
                <a:cs typeface="Calibri"/>
              </a:rPr>
              <a:t>der Medialisierung und des digitalen Wandels (Veränderungen)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950">
                <a:latin typeface="Calibri"/>
                <a:cs typeface="Calibri"/>
              </a:rPr>
              <a:t>Analyse und Bewertung von Chancen und Problemen, die sich ergeben</a:t>
            </a:r>
            <a:endParaRPr lang="de-AT" sz="950">
              <a:latin typeface="Calibri"/>
              <a:cs typeface="Calibri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58BBC34-7E2D-D53A-A187-75359CE41DBE}"/>
              </a:ext>
            </a:extLst>
          </p:cNvPr>
          <p:cNvSpPr txBox="1"/>
          <p:nvPr/>
        </p:nvSpPr>
        <p:spPr>
          <a:xfrm>
            <a:off x="1027451" y="3684486"/>
            <a:ext cx="1452282" cy="2539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050" b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Wie funktioniert das?</a:t>
            </a:r>
            <a:endParaRPr lang="de-AT" sz="1050"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F48C8AA4-0BE6-1833-E2DB-D17DD786AA84}"/>
              </a:ext>
            </a:extLst>
          </p:cNvPr>
          <p:cNvSpPr/>
          <p:nvPr/>
        </p:nvSpPr>
        <p:spPr>
          <a:xfrm>
            <a:off x="868985" y="2325608"/>
            <a:ext cx="7421232" cy="3936443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65B24E8-91E4-B134-EF0F-9E65CEB1BBE6}"/>
              </a:ext>
            </a:extLst>
          </p:cNvPr>
          <p:cNvSpPr txBox="1"/>
          <p:nvPr/>
        </p:nvSpPr>
        <p:spPr>
          <a:xfrm>
            <a:off x="5901788" y="3585182"/>
            <a:ext cx="2411505" cy="2539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050" b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Wie wirkt das? Was bewirkt das?</a:t>
            </a:r>
            <a:endParaRPr lang="de-AT" sz="1050"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B9430D3-A56C-1A19-90CA-9DA78304A824}"/>
              </a:ext>
            </a:extLst>
          </p:cNvPr>
          <p:cNvSpPr txBox="1"/>
          <p:nvPr/>
        </p:nvSpPr>
        <p:spPr>
          <a:xfrm>
            <a:off x="4805354" y="5027303"/>
            <a:ext cx="241150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050" b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Wie</a:t>
            </a:r>
            <a:r>
              <a:rPr lang="de-DE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1050" b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nutze ich das?</a:t>
            </a:r>
            <a:endParaRPr lang="de-AT" sz="1050" b="1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20" name="object 15">
            <a:extLst>
              <a:ext uri="{FF2B5EF4-FFF2-40B4-BE49-F238E27FC236}">
                <a16:creationId xmlns:a16="http://schemas.microsoft.com/office/drawing/2014/main" id="{A1221F8A-A269-C4E2-6296-B9636B89820F}"/>
              </a:ext>
            </a:extLst>
          </p:cNvPr>
          <p:cNvSpPr txBox="1"/>
          <p:nvPr/>
        </p:nvSpPr>
        <p:spPr>
          <a:xfrm>
            <a:off x="1268590" y="6607769"/>
            <a:ext cx="11505351" cy="10259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0" marR="0">
              <a:lnSpc>
                <a:spcPts val="782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Vgl. </a:t>
            </a:r>
            <a:r>
              <a:rPr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:</a:t>
            </a:r>
            <a:r>
              <a:rPr sz="700" spc="22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sz="700" u="sng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https://dagstuhl.gi.de/frankfurt-dreieck#:~:text=Das%20Frankfurt%2DDreieck%E2%80%8B%20zur,sich%20zunehmend%20digital%20vernetzten%20Welt</a:t>
            </a:r>
            <a:r>
              <a:rPr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;</a:t>
            </a:r>
            <a:r>
              <a:rPr lang="de-DE" sz="700" u="sng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700" u="sng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https://dagstuhl.gi.de/fileadmin/GI/Allgemein/PDF/Frankfurt-Dreieck-zur-Bildung-in-der-digitalen-Welt.pdf</a:t>
            </a:r>
            <a:r>
              <a:rPr sz="700" spc="26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[</a:t>
            </a:r>
            <a:r>
              <a:rPr lang="de-DE"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15</a:t>
            </a:r>
            <a:r>
              <a:rPr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.0</a:t>
            </a:r>
            <a:r>
              <a:rPr lang="de-DE"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5</a:t>
            </a:r>
            <a:r>
              <a:rPr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.202</a:t>
            </a:r>
            <a:r>
              <a:rPr lang="de-AT"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4</a:t>
            </a:r>
            <a:r>
              <a:rPr sz="70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]</a:t>
            </a:r>
            <a:endParaRPr lang="de-DE" sz="70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6D755AAD-F8A9-6D8A-5D45-3314E5946FEE}"/>
              </a:ext>
            </a:extLst>
          </p:cNvPr>
          <p:cNvSpPr/>
          <p:nvPr/>
        </p:nvSpPr>
        <p:spPr>
          <a:xfrm>
            <a:off x="8451336" y="1690688"/>
            <a:ext cx="2946319" cy="146600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16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LP Digitale Grundbildung Sek I </a:t>
            </a:r>
          </a:p>
          <a:p>
            <a:pPr algn="ctr"/>
            <a:endParaRPr lang="de-DE" sz="1000" b="1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16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LP NEU – Kompetenzorientiert unterrichten</a:t>
            </a:r>
            <a:br>
              <a:rPr lang="de-DE" sz="16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12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(4K-Modell, übergreifende Themen Informatische Bildung, Medienbildung)</a:t>
            </a:r>
          </a:p>
          <a:p>
            <a:pPr algn="ctr"/>
            <a:endParaRPr lang="de-DE" sz="1050" b="1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de-AT" sz="1800" b="1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26811A0C-5951-15D1-60C6-F2B8F7BEA060}"/>
              </a:ext>
            </a:extLst>
          </p:cNvPr>
          <p:cNvSpPr/>
          <p:nvPr/>
        </p:nvSpPr>
        <p:spPr>
          <a:xfrm>
            <a:off x="8485947" y="5181922"/>
            <a:ext cx="2946319" cy="10534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</a:rPr>
              <a:t>Am Beispiel</a:t>
            </a:r>
            <a:endParaRPr lang="de-DE" sz="1600">
              <a:solidFill>
                <a:schemeClr val="tx1">
                  <a:lumMod val="75000"/>
                  <a:lumOff val="25000"/>
                </a:schemeClr>
              </a:solidFill>
              <a:cs typeface="Arial"/>
            </a:endParaRPr>
          </a:p>
          <a:p>
            <a:pPr algn="ctr"/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</a:rPr>
              <a:t>KI/AI</a:t>
            </a:r>
            <a:endParaRPr lang="de-DE" sz="1600">
              <a:solidFill>
                <a:schemeClr val="tx1">
                  <a:lumMod val="75000"/>
                  <a:lumOff val="25000"/>
                </a:schemeClr>
              </a:solidFill>
              <a:cs typeface="Arial"/>
            </a:endParaRP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DE77788D-6A4F-B555-6647-4E6B9A0892BC}"/>
              </a:ext>
            </a:extLst>
          </p:cNvPr>
          <p:cNvSpPr/>
          <p:nvPr/>
        </p:nvSpPr>
        <p:spPr>
          <a:xfrm>
            <a:off x="8485947" y="3292502"/>
            <a:ext cx="2946319" cy="173704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Grundsatzerlass</a:t>
            </a:r>
          </a:p>
          <a:p>
            <a:pPr algn="ctr"/>
            <a:r>
              <a:rPr lang="de-DE" sz="16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MEDIENBILDUNG</a:t>
            </a:r>
          </a:p>
          <a:p>
            <a:pPr algn="ctr"/>
            <a:endParaRPr lang="de-DE" sz="1400" b="1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de-DE" sz="14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Aktualisierung mit Rundschreiben 12/2022 </a:t>
            </a:r>
            <a:br>
              <a:rPr lang="de-DE" sz="14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1200" b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(gültig mit 03.01.2024)</a:t>
            </a:r>
            <a:endParaRPr lang="de-AT" sz="1400" b="1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Gleichschenkliges Dreieck 2">
            <a:extLst>
              <a:ext uri="{FF2B5EF4-FFF2-40B4-BE49-F238E27FC236}">
                <a16:creationId xmlns:a16="http://schemas.microsoft.com/office/drawing/2014/main" id="{F0099728-43B0-22B1-DBF2-8B703C57E2F3}"/>
              </a:ext>
            </a:extLst>
          </p:cNvPr>
          <p:cNvSpPr/>
          <p:nvPr/>
        </p:nvSpPr>
        <p:spPr>
          <a:xfrm>
            <a:off x="2931320" y="2612551"/>
            <a:ext cx="2980478" cy="2440327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3B2C3A44-3298-A47E-3044-2C04C02E93CB}"/>
              </a:ext>
            </a:extLst>
          </p:cNvPr>
          <p:cNvSpPr/>
          <p:nvPr/>
        </p:nvSpPr>
        <p:spPr>
          <a:xfrm rot="18060000">
            <a:off x="2793971" y="3875602"/>
            <a:ext cx="1996631" cy="2025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>
                <a:solidFill>
                  <a:schemeClr val="tx1">
                    <a:lumMod val="95000"/>
                    <a:lumOff val="5000"/>
                  </a:schemeClr>
                </a:solidFill>
                <a:cs typeface="Arial"/>
              </a:rPr>
              <a:t>Analyse – Reflexion - Gestaltung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6FAD3CDA-0DA2-C607-185A-97920B2CAD9C}"/>
              </a:ext>
            </a:extLst>
          </p:cNvPr>
          <p:cNvSpPr/>
          <p:nvPr/>
        </p:nvSpPr>
        <p:spPr>
          <a:xfrm>
            <a:off x="3734697" y="4156718"/>
            <a:ext cx="1379657" cy="52977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DE" sz="900" b="1">
                <a:solidFill>
                  <a:schemeClr val="tx1"/>
                </a:solidFill>
                <a:latin typeface="Arial"/>
                <a:cs typeface="Calibri"/>
              </a:rPr>
              <a:t>Betrachtungs-</a:t>
            </a:r>
            <a:r>
              <a:rPr lang="de-DE" sz="900" b="1" err="1">
                <a:solidFill>
                  <a:schemeClr val="tx1"/>
                </a:solidFill>
                <a:latin typeface="Arial"/>
                <a:cs typeface="Calibri"/>
              </a:rPr>
              <a:t>gegenstand</a:t>
            </a:r>
            <a:endParaRPr lang="de-AT" sz="900" b="1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AF032B2-DD70-8778-0890-3A59A1424EDB}"/>
              </a:ext>
            </a:extLst>
          </p:cNvPr>
          <p:cNvSpPr/>
          <p:nvPr/>
        </p:nvSpPr>
        <p:spPr>
          <a:xfrm rot="3480000">
            <a:off x="4058703" y="3851753"/>
            <a:ext cx="2035213" cy="3086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DE" sz="900" b="1">
                <a:solidFill>
                  <a:schemeClr val="tx1">
                    <a:lumMod val="95000"/>
                    <a:lumOff val="5000"/>
                  </a:schemeClr>
                </a:solidFill>
                <a:cs typeface="Arial"/>
              </a:rPr>
              <a:t>Analyse – Reflexion - Gestaltung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3B8C392-C146-C72E-3038-CD6E6B0E82F5}"/>
              </a:ext>
            </a:extLst>
          </p:cNvPr>
          <p:cNvSpPr/>
          <p:nvPr/>
        </p:nvSpPr>
        <p:spPr>
          <a:xfrm>
            <a:off x="3396330" y="4762576"/>
            <a:ext cx="2064150" cy="2411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de-DE" sz="900" b="1">
                <a:solidFill>
                  <a:schemeClr val="tx1">
                    <a:lumMod val="95000"/>
                    <a:lumOff val="5000"/>
                  </a:schemeClr>
                </a:solidFill>
                <a:cs typeface="Arial"/>
              </a:rPr>
              <a:t>Analyse – Reflexion - Gestaltung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5C93FD9-6574-90B4-6367-05089C588197}"/>
              </a:ext>
            </a:extLst>
          </p:cNvPr>
          <p:cNvSpPr txBox="1"/>
          <p:nvPr/>
        </p:nvSpPr>
        <p:spPr>
          <a:xfrm>
            <a:off x="1001893" y="2974102"/>
            <a:ext cx="202105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1200" b="1">
                <a:cs typeface="Arial"/>
              </a:rPr>
              <a:t>TECHNOLOGISCHE &amp; MEDIALE PERSPEKTIVE</a:t>
            </a:r>
            <a:endParaRPr lang="de-DE" b="1">
              <a:cs typeface="Arial"/>
            </a:endParaRPr>
          </a:p>
          <a:p>
            <a:pPr algn="ctr"/>
            <a:r>
              <a:rPr lang="de-DE" sz="1200" b="1">
                <a:cs typeface="Arial"/>
              </a:rPr>
              <a:t>Strukturen &amp; Funktionen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75C1AED-71B4-E0B5-85E8-EABAD95258F5}"/>
              </a:ext>
            </a:extLst>
          </p:cNvPr>
          <p:cNvSpPr txBox="1"/>
          <p:nvPr/>
        </p:nvSpPr>
        <p:spPr>
          <a:xfrm>
            <a:off x="5544958" y="2829418"/>
            <a:ext cx="256120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1200" b="1">
                <a:cs typeface="Arial"/>
              </a:rPr>
              <a:t>GESELLSCHAFTL. &amp; KULTURELLE PERSPEKTIVE</a:t>
            </a:r>
            <a:endParaRPr lang="de-DE" b="1">
              <a:cs typeface="Arial"/>
            </a:endParaRPr>
          </a:p>
          <a:p>
            <a:pPr algn="ctr"/>
            <a:r>
              <a:rPr lang="de-DE" sz="1200" b="1">
                <a:cs typeface="Arial"/>
              </a:rPr>
              <a:t>Wechselwirkungen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C5E3523-8CB2-2E96-B7CD-9EFFD0EEC601}"/>
              </a:ext>
            </a:extLst>
          </p:cNvPr>
          <p:cNvSpPr txBox="1"/>
          <p:nvPr/>
        </p:nvSpPr>
        <p:spPr>
          <a:xfrm>
            <a:off x="2786324" y="5250457"/>
            <a:ext cx="202105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1200" b="1">
                <a:cs typeface="Arial"/>
              </a:rPr>
              <a:t>INTERAKTION</a:t>
            </a:r>
          </a:p>
          <a:p>
            <a:pPr algn="ctr"/>
            <a:r>
              <a:rPr lang="de-DE" sz="1200" b="1">
                <a:cs typeface="Arial"/>
              </a:rPr>
              <a:t>Nutzung – Handlung - Subjektivierung</a:t>
            </a:r>
          </a:p>
        </p:txBody>
      </p:sp>
    </p:spTree>
    <p:extLst>
      <p:ext uri="{BB962C8B-B14F-4D97-AF65-F5344CB8AC3E}">
        <p14:creationId xmlns:p14="http://schemas.microsoft.com/office/powerpoint/2010/main" val="3380873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523</Words>
  <Application>Microsoft Office PowerPoint</Application>
  <PresentationFormat>Breitbild</PresentationFormat>
  <Paragraphs>45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Wingdings</vt:lpstr>
      <vt:lpstr>Office</vt:lpstr>
      <vt:lpstr>Kritische Medienkompetenz ist unerlässlich! Sensibilisierung und Verständnis entwickeln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Atzesberger, Simone</dc:creator>
  <cp:lastModifiedBy>Michaela Liebhart-Gundacker</cp:lastModifiedBy>
  <cp:revision>24</cp:revision>
  <cp:lastPrinted>2024-04-23T08:21:31Z</cp:lastPrinted>
  <dcterms:created xsi:type="dcterms:W3CDTF">2024-03-07T13:22:47Z</dcterms:created>
  <dcterms:modified xsi:type="dcterms:W3CDTF">2024-06-25T15:24:53Z</dcterms:modified>
</cp:coreProperties>
</file>